
<file path=[Content_Types].xml><?xml version="1.0" encoding="utf-8"?>
<Types xmlns="http://schemas.openxmlformats.org/package/2006/content-types">
  <Override PartName="/ppt/slides/slide14.xml" ContentType="application/vnd.openxmlformats-officedocument.presentationml.slide+xml"/>
  <Override PartName="/ppt/slideLayouts/slideLayout8.xml" ContentType="application/vnd.openxmlformats-officedocument.presentationml.slideLayout+xml"/>
  <Override PartName="/ppt/slides/slide52.xml" ContentType="application/vnd.openxmlformats-officedocument.presentationml.slide+xml"/>
  <Override PartName="/ppt/slides/slide49.xml" ContentType="application/vnd.openxmlformats-officedocument.presentationml.slide+xml"/>
  <Override PartName="/ppt/slides/slide33.xml" ContentType="application/vnd.openxmlformats-officedocument.presentationml.slide+xml"/>
  <Override PartName="/ppt/notesSlides/notesSlide30.xml" ContentType="application/vnd.openxmlformats-officedocument.presentationml.notesSlide+xml"/>
  <Default Extension="bin" ContentType="application/vnd.openxmlformats-officedocument.presentationml.printerSettings"/>
  <Override PartName="/ppt/notesSlides/notesSlide13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2.xml" ContentType="application/vnd.openxmlformats-officedocument.presentationml.notesSlide+xml"/>
  <Override PartName="/ppt/slides/slide18.xml" ContentType="application/vnd.openxmlformats-officedocument.presentationml.slide+xml"/>
  <Override PartName="/ppt/slides/slide37.xml" ContentType="application/vnd.openxmlformats-officedocument.presentationml.slide+xml"/>
  <Override PartName="/ppt/slides/slide56.xml" ContentType="application/vnd.openxmlformats-officedocument.presentationml.slide+xml"/>
  <Override PartName="/ppt/notesSlides/notesSlide48.xml" ContentType="application/vnd.openxmlformats-officedocument.presentationml.notesSlide+xml"/>
  <Override PartName="/ppt/slides/slide3.xml" ContentType="application/vnd.openxmlformats-officedocument.presentationml.slide+xml"/>
  <Override PartName="/ppt/notesSlides/notesSlide34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s/slide23.xml" ContentType="application/vnd.openxmlformats-officedocument.presentationml.slide+xml"/>
  <Override PartName="/ppt/slides/slide42.xml" ContentType="application/vnd.openxmlformats-officedocument.presentationml.slide+xml"/>
  <Override PartName="/ppt/theme/theme1.xml" ContentType="application/vnd.openxmlformats-officedocument.theme+xml"/>
  <Override PartName="/ppt/slideLayouts/slideLayout10.xml" ContentType="application/vnd.openxmlformats-officedocument.presentationml.slideLayout+xml"/>
  <Override PartName="/ppt/notesSlides/notesSlide17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22.xml" ContentType="application/vnd.openxmlformats-officedocument.presentationml.notesSlide+xml"/>
  <Override PartName="/ppt/slides/slide7.xml" ContentType="application/vnd.openxmlformats-officedocument.presentationml.slide+xml"/>
  <Override PartName="/ppt/slideLayouts/slideLayout5.xml" ContentType="application/vnd.openxmlformats-officedocument.presentationml.slideLayout+xml"/>
  <Override PartName="/ppt/slides/slide30.xml" ContentType="application/vnd.openxmlformats-officedocument.presentationml.slide+xml"/>
  <Override PartName="/ppt/slides/slide27.xml" ContentType="application/vnd.openxmlformats-officedocument.presentationml.slide+xml"/>
  <Override PartName="/ppt/slides/slide11.xml" ContentType="application/vnd.openxmlformats-officedocument.presentationml.slide+xml"/>
  <Override PartName="/ppt/slides/slide46.xml" ContentType="application/vnd.openxmlformats-officedocument.presentationml.slide+xml"/>
  <Override PartName="/ppt/notesSlides/notesSlide41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45.xml" ContentType="application/vnd.openxmlformats-officedocument.presentationml.notesSlide+xml"/>
  <Override PartName="/ppt/slideLayouts/slideLayout9.xml" ContentType="application/vnd.openxmlformats-officedocument.presentationml.slideLayout+xml"/>
  <Override PartName="/ppt/slides/slide34.xml" ContentType="application/vnd.openxmlformats-officedocument.presentationml.slide+xml"/>
  <Override PartName="/ppt/slides/slide53.xml" ContentType="application/vnd.openxmlformats-officedocument.presentationml.slide+xml"/>
  <Override PartName="/ppt/slides/slide15.xml" ContentType="application/vnd.openxmlformats-officedocument.presentationml.slide+xml"/>
  <Override PartName="/ppt/notesSlides/notesSlide31.xml" ContentType="application/vnd.openxmlformats-officedocument.presentationml.notes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notesSlides/notesSlide14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19.xml" ContentType="application/vnd.openxmlformats-officedocument.presentationml.slide+xml"/>
  <Override PartName="/ppt/slides/slide38.xml" ContentType="application/vnd.openxmlformats-officedocument.presentationml.slide+xml"/>
  <Override PartName="/ppt/slides/slide57.xml" ContentType="application/vnd.openxmlformats-officedocument.presentationml.slide+xml"/>
  <Override PartName="/ppt/notesSlides/notesSlide49.xml" ContentType="application/vnd.openxmlformats-officedocument.presentationml.notesSlide+xml"/>
  <Override PartName="/ppt/slides/slide4.xml" ContentType="application/vnd.openxmlformats-officedocument.presentationml.slide+xml"/>
  <Override PartName="/ppt/notesSlides/notesSlide35.xml" ContentType="application/vnd.openxmlformats-officedocument.presentationml.notesSlide+xml"/>
  <Override PartName="/ppt/slideLayouts/slideLayout2.xml" ContentType="application/vnd.openxmlformats-officedocument.presentationml.slideLayout+xml"/>
  <Override PartName="/ppt/slides/slide24.xml" ContentType="application/vnd.openxmlformats-officedocument.presentationml.slide+xml"/>
  <Override PartName="/ppt/slides/slide43.xml" ContentType="application/vnd.openxmlformats-officedocument.presentationml.slide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notesSlides/notesSlide18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ppt/notesSlides/notesSlide7.xml" ContentType="application/vnd.openxmlformats-officedocument.presentationml.notesSlide+xml"/>
  <Default Extension="jpeg" ContentType="image/jpeg"/>
  <Override PartName="/ppt/notesSlides/notesSlide23.xml" ContentType="application/vnd.openxmlformats-officedocument.presentationml.notesSlide+xml"/>
  <Override PartName="/ppt/slides/slide8.xml" ContentType="application/vnd.openxmlformats-officedocument.presentationml.slide+xml"/>
  <Override PartName="/ppt/slides/slide12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8.xml" ContentType="application/vnd.openxmlformats-officedocument.presentationml.slide+xml"/>
  <Override PartName="/ppt/slides/slide50.xml" ContentType="application/vnd.openxmlformats-officedocument.presentationml.slide+xml"/>
  <Override PartName="/ppt/slides/slide47.xml" ContentType="application/vnd.openxmlformats-officedocument.presentationml.slide+xml"/>
  <Override PartName="/ppt/slides/slide31.xml" ContentType="application/vnd.openxmlformats-officedocument.presentationml.slide+xml"/>
  <Override PartName="/ppt/notesSlides/notesSlide42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Default Extension="rels" ContentType="application/vnd.openxmlformats-package.relationships+xml"/>
  <Override PartName="/ppt/notesSlides/notesSlide27.xml" ContentType="application/vnd.openxmlformats-officedocument.presentationml.notesSlide+xml"/>
  <Override PartName="/ppt/notesSlides/notesSlide46.xml" ContentType="application/vnd.openxmlformats-officedocument.presentationml.notesSlide+xml"/>
  <Override PartName="/ppt/slides/slide16.xml" ContentType="application/vnd.openxmlformats-officedocument.presentationml.slide+xml"/>
  <Override PartName="/ppt/slides/slide35.xml" ContentType="application/vnd.openxmlformats-officedocument.presentationml.slide+xml"/>
  <Override PartName="/ppt/slides/slide54.xml" ContentType="application/vnd.openxmlformats-officedocument.presentationml.slide+xml"/>
  <Override PartName="/ppt/slides/slide1.xml" ContentType="application/vnd.openxmlformats-officedocument.presentationml.slide+xml"/>
  <Override PartName="/ppt/notesSlides/notesSlide32.xml" ContentType="application/vnd.openxmlformats-officedocument.presentationml.notesSlide+xml"/>
  <Override PartName="/ppt/slides/slide21.xml" ContentType="application/vnd.openxmlformats-officedocument.presentationml.slide+xml"/>
  <Override PartName="/ppt/slides/slide40.xml" ContentType="application/vnd.openxmlformats-officedocument.presentationml.slide+xml"/>
  <Override PartName="/ppt/notesSlides/notesSlide15.xml" ContentType="application/vnd.openxmlformats-officedocument.presentationml.notesSlide+xml"/>
  <Override PartName="/ppt/notesSlides/notesSlide4.xml" ContentType="application/vnd.openxmlformats-officedocument.presentationml.notesSlide+xml"/>
  <Override PartName="/ppt/slides/slide39.xml" ContentType="application/vnd.openxmlformats-officedocument.presentationml.slide+xml"/>
  <Override PartName="/ppt/notesSlides/notesSlide20.xml" ContentType="application/vnd.openxmlformats-officedocument.presentationml.notesSlide+xml"/>
  <Override PartName="/ppt/slides/slide5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3.xml" ContentType="application/vnd.openxmlformats-officedocument.presentationml.slideLayout+xml"/>
  <Override PartName="/ppt/slides/slide25.xml" ContentType="application/vnd.openxmlformats-officedocument.presentationml.slide+xml"/>
  <Override PartName="/ppt/slides/slide44.xml" ContentType="application/vnd.openxmlformats-officedocument.presentationml.slide+xml"/>
  <Override PartName="/ppt/notesSlides/notesSlide19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24.xml" ContentType="application/vnd.openxmlformats-officedocument.presentationml.notesSlide+xml"/>
  <Override PartName="/ppt/slides/slide9.xml" ContentType="application/vnd.openxmlformats-officedocument.presentationml.slide+xml"/>
  <Override PartName="/ppt/slides/slide13.xml" ContentType="application/vnd.openxmlformats-officedocument.presentationml.slide+xml"/>
  <Default Extension="xml" ContentType="application/xml"/>
  <Override PartName="/ppt/tableStyles.xml" ContentType="application/vnd.openxmlformats-officedocument.presentationml.tableStyles+xml"/>
  <Override PartName="/ppt/slides/slide51.xml" ContentType="application/vnd.openxmlformats-officedocument.presentationml.slide+xml"/>
  <Override PartName="/ppt/slides/slide48.xml" ContentType="application/vnd.openxmlformats-officedocument.presentationml.slide+xml"/>
  <Override PartName="/ppt/notesSlides/notesSlide10.xml" ContentType="application/vnd.openxmlformats-officedocument.presentationml.notesSlide+xml"/>
  <Override PartName="/ppt/slideLayouts/slideLayout7.xml" ContentType="application/vnd.openxmlformats-officedocument.presentationml.slideLayout+xml"/>
  <Override PartName="/ppt/slides/slide32.xml" ContentType="application/vnd.openxmlformats-officedocument.presentationml.slide+xml"/>
  <Override PartName="/ppt/viewProps.xml" ContentType="application/vnd.openxmlformats-officedocument.presentationml.viewProps+xml"/>
  <Override PartName="/ppt/slides/slide29.xml" ContentType="application/vnd.openxmlformats-officedocument.presentationml.slide+xml"/>
  <Override PartName="/ppt/notesSlides/notesSlide43.xml" ContentType="application/vnd.openxmlformats-officedocument.presentationml.notesSlide+xml"/>
  <Override PartName="/docProps/app.xml" ContentType="application/vnd.openxmlformats-officedocument.extended-properties+xml"/>
  <Override PartName="/ppt/notesMasters/notesMaster1.xml" ContentType="application/vnd.openxmlformats-officedocument.presentationml.notesMaster+xml"/>
  <Override PartName="/ppt/notesSlides/notesSlide12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1.xml" ContentType="application/vnd.openxmlformats-officedocument.presentationml.notesSlide+xml"/>
  <Override PartName="/ppt/slides/slide17.xml" ContentType="application/vnd.openxmlformats-officedocument.presentationml.slide+xml"/>
  <Override PartName="/ppt/slides/slide36.xml" ContentType="application/vnd.openxmlformats-officedocument.presentationml.slide+xml"/>
  <Override PartName="/ppt/slides/slide55.xml" ContentType="application/vnd.openxmlformats-officedocument.presentationml.slide+xml"/>
  <Override PartName="/ppt/presentation.xml" ContentType="application/vnd.openxmlformats-officedocument.presentationml.presentation.main+xml"/>
  <Override PartName="/ppt/slides/slide2.xml" ContentType="application/vnd.openxmlformats-officedocument.presentationml.slide+xml"/>
  <Override PartName="/ppt/notesSlides/notesSlide33.xml" ContentType="application/vnd.openxmlformats-officedocument.presentationml.notesSlide+xml"/>
  <Override PartName="/ppt/notesSlides/notesSlide47.xml" ContentType="application/vnd.openxmlformats-officedocument.presentationml.notesSlide+xml"/>
  <Override PartName="/ppt/slides/slide22.xml" ContentType="application/vnd.openxmlformats-officedocument.presentationml.slide+xml"/>
  <Override PartName="/ppt/slides/slide41.xml" ContentType="application/vnd.openxmlformats-officedocument.presentationml.slide+xml"/>
  <Override PartName="/ppt/notesSlides/notesSlide16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21.xml" ContentType="application/vnd.openxmlformats-officedocument.presentationml.notesSlide+xml"/>
  <Override PartName="/ppt/slides/slide6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10.xml" ContentType="application/vnd.openxmlformats-officedocument.presentationml.slide+xml"/>
  <Override PartName="/ppt/slides/slide26.xml" ContentType="application/vnd.openxmlformats-officedocument.presentationml.slide+xml"/>
  <Override PartName="/ppt/slides/slide45.xml" ContentType="application/vnd.openxmlformats-officedocument.presentationml.slide+xml"/>
  <Override PartName="/ppt/notesSlides/notesSlide40.xml" ContentType="application/vnd.openxmlformats-officedocument.presentationml.notesSlide+xml"/>
  <Override PartName="/ppt/notesSlides/notesSlide39.xml" ContentType="application/vnd.openxmlformats-officedocument.presentationml.notesSlide+xml"/>
  <Default Extension="png" ContentType="image/png"/>
  <Override PartName="/ppt/notesSlides/notesSlide25.xml" ContentType="application/vnd.openxmlformats-officedocument.presentationml.notesSlide+xml"/>
  <Override PartName="/ppt/notesSlides/notesSlide44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aveSubsetFonts="1" autoCompressPictures="0">
  <p:sldMasterIdLst>
    <p:sldMasterId id="2147483648" r:id="rId1"/>
  </p:sldMasterIdLst>
  <p:notesMasterIdLst>
    <p:notesMasterId r:id="rId59"/>
  </p:notesMasterIdLst>
  <p:sldIdLst>
    <p:sldId id="256" r:id="rId2"/>
    <p:sldId id="337" r:id="rId3"/>
    <p:sldId id="338" r:id="rId4"/>
    <p:sldId id="343" r:id="rId5"/>
    <p:sldId id="342" r:id="rId6"/>
    <p:sldId id="341" r:id="rId7"/>
    <p:sldId id="258" r:id="rId8"/>
    <p:sldId id="259" r:id="rId9"/>
    <p:sldId id="336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1" r:id="rId19"/>
    <p:sldId id="277" r:id="rId20"/>
    <p:sldId id="278" r:id="rId21"/>
    <p:sldId id="279" r:id="rId22"/>
    <p:sldId id="281" r:id="rId23"/>
    <p:sldId id="282" r:id="rId24"/>
    <p:sldId id="283" r:id="rId25"/>
    <p:sldId id="284" r:id="rId26"/>
    <p:sldId id="285" r:id="rId27"/>
    <p:sldId id="286" r:id="rId28"/>
    <p:sldId id="287" r:id="rId29"/>
    <p:sldId id="288" r:id="rId30"/>
    <p:sldId id="289" r:id="rId31"/>
    <p:sldId id="290" r:id="rId32"/>
    <p:sldId id="294" r:id="rId33"/>
    <p:sldId id="295" r:id="rId34"/>
    <p:sldId id="296" r:id="rId35"/>
    <p:sldId id="297" r:id="rId36"/>
    <p:sldId id="298" r:id="rId37"/>
    <p:sldId id="299" r:id="rId38"/>
    <p:sldId id="300" r:id="rId39"/>
    <p:sldId id="301" r:id="rId40"/>
    <p:sldId id="302" r:id="rId41"/>
    <p:sldId id="303" r:id="rId42"/>
    <p:sldId id="304" r:id="rId43"/>
    <p:sldId id="305" r:id="rId44"/>
    <p:sldId id="306" r:id="rId45"/>
    <p:sldId id="307" r:id="rId46"/>
    <p:sldId id="308" r:id="rId47"/>
    <p:sldId id="309" r:id="rId48"/>
    <p:sldId id="310" r:id="rId49"/>
    <p:sldId id="311" r:id="rId50"/>
    <p:sldId id="312" r:id="rId51"/>
    <p:sldId id="313" r:id="rId52"/>
    <p:sldId id="314" r:id="rId53"/>
    <p:sldId id="315" r:id="rId54"/>
    <p:sldId id="316" r:id="rId55"/>
    <p:sldId id="329" r:id="rId56"/>
    <p:sldId id="330" r:id="rId57"/>
    <p:sldId id="332" r:id="rId5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lastView="sldThumbnailView">
  <p:normalViewPr>
    <p:restoredLeft sz="15620"/>
    <p:restoredTop sz="94660"/>
  </p:normalViewPr>
  <p:slideViewPr>
    <p:cSldViewPr snapToGrid="0" snapToObjects="1">
      <p:cViewPr varScale="1">
        <p:scale>
          <a:sx n="102" d="100"/>
          <a:sy n="102" d="100"/>
        </p:scale>
        <p:origin x="-1072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theme" Target="theme/theme1.xml"/><Relationship Id="rId64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notesMaster" Target="notesMasters/notesMaster1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printerSettings" Target="printerSettings/printerSettings1.bin"/><Relationship Id="rId61" Type="http://schemas.openxmlformats.org/officeDocument/2006/relationships/presProps" Target="presProps.xml"/><Relationship Id="rId62" Type="http://schemas.openxmlformats.org/officeDocument/2006/relationships/viewProps" Target="view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E0B6AA-DCCE-504A-A56B-C6DACA290FB8}" type="datetimeFigureOut">
              <a:rPr lang="en-US" smtClean="0"/>
              <a:t>8/13/14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353AB2-0D0B-B14F-AC8D-45B346D53D21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3379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1ECEB0C-9FE1-4A6A-8ABF-305C80420742}" type="slidenum">
              <a:rPr lang="en-CA" smtClean="0"/>
              <a:pPr>
                <a:defRPr/>
              </a:pPr>
              <a:t>8</a:t>
            </a:fld>
            <a:endParaRPr lang="en-CA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0137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F2BA488-AE46-4268-AD0A-3AA448FB6F8B}" type="slidenum">
              <a:rPr lang="en-CA" smtClean="0"/>
              <a:pPr>
                <a:defRPr/>
              </a:pPr>
              <a:t>18</a:t>
            </a:fld>
            <a:endParaRPr lang="en-CA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0752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46DAE19-0005-441E-8469-6DB1D9E3E371}" type="slidenum">
              <a:rPr lang="en-CA" smtClean="0"/>
              <a:pPr>
                <a:defRPr/>
              </a:pPr>
              <a:t>19</a:t>
            </a:fld>
            <a:endParaRPr lang="en-CA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0854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 txBox="1">
            <a:spLocks noGrp="1"/>
          </p:cNvSpPr>
          <p:nvPr/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</p:spPr>
        <p:txBody>
          <a:bodyPr anchor="b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fld id="{BE866900-7BF5-4D6D-8FB6-A0E1C5DEB9EC}" type="slidenum">
              <a:rPr lang="en-CA" sz="1200">
                <a:latin typeface="+mn-lt"/>
                <a:cs typeface="+mn-cs"/>
              </a:rPr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t>20</a:t>
            </a:fld>
            <a:endParaRPr lang="en-CA" sz="1200">
              <a:latin typeface="+mn-lt"/>
              <a:cs typeface="+mn-cs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0957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A1B201C-1DB4-4DAA-85C8-9EC21DA1EF77}" type="slidenum">
              <a:rPr lang="en-CA" smtClean="0"/>
              <a:pPr>
                <a:defRPr/>
              </a:pPr>
              <a:t>21</a:t>
            </a:fld>
            <a:endParaRPr lang="en-CA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116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4A5DDA4-48BC-4F85-B565-CB6C120A602D}" type="slidenum">
              <a:rPr lang="en-CA" smtClean="0"/>
              <a:pPr>
                <a:defRPr/>
              </a:pPr>
              <a:t>22</a:t>
            </a:fld>
            <a:endParaRPr lang="en-CA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1264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3DB258C-6502-431B-B28B-A4A74F977666}" type="slidenum">
              <a:rPr lang="en-CA" smtClean="0"/>
              <a:pPr>
                <a:defRPr/>
              </a:pPr>
              <a:t>23</a:t>
            </a:fld>
            <a:endParaRPr lang="en-CA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1366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F892B07-B8DD-4EA7-953B-472A5F65C077}" type="slidenum">
              <a:rPr lang="en-CA" smtClean="0"/>
              <a:pPr>
                <a:defRPr/>
              </a:pPr>
              <a:t>24</a:t>
            </a:fld>
            <a:endParaRPr lang="en-CA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1469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A7BE337-6C8C-402D-8984-FCE0B4DA8AB7}" type="slidenum">
              <a:rPr lang="en-CA" smtClean="0"/>
              <a:pPr>
                <a:defRPr/>
              </a:pPr>
              <a:t>25</a:t>
            </a:fld>
            <a:endParaRPr lang="en-CA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1571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440A26E-0879-4B3C-8CE9-2D22A774073A}" type="slidenum">
              <a:rPr lang="en-CA" smtClean="0"/>
              <a:pPr>
                <a:defRPr/>
              </a:pPr>
              <a:t>26</a:t>
            </a:fld>
            <a:endParaRPr lang="en-CA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1673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C955BB1-C3A0-45AC-9640-EBF41632713D}" type="slidenum">
              <a:rPr lang="en-CA" smtClean="0"/>
              <a:pPr>
                <a:defRPr/>
              </a:pPr>
              <a:t>27</a:t>
            </a:fld>
            <a:endParaRPr lang="en-CA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921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AACB377-94FE-4DE1-A582-E429F62B7DE8}" type="slidenum">
              <a:rPr lang="en-CA" smtClean="0"/>
              <a:pPr>
                <a:defRPr/>
              </a:pPr>
              <a:t>10</a:t>
            </a:fld>
            <a:endParaRPr lang="en-CA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177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8EAF58A-EDEE-4848-B3C4-26C3A3399EE7}" type="slidenum">
              <a:rPr lang="en-CA" smtClean="0"/>
              <a:pPr>
                <a:defRPr/>
              </a:pPr>
              <a:t>28</a:t>
            </a:fld>
            <a:endParaRPr lang="en-CA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1878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04D9AFF-F386-40B1-8D5B-3CF20C82525E}" type="slidenum">
              <a:rPr lang="en-CA" smtClean="0"/>
              <a:pPr>
                <a:defRPr/>
              </a:pPr>
              <a:t>29</a:t>
            </a:fld>
            <a:endParaRPr lang="en-CA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198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5D26E2D-BF67-47CE-B8A7-CC0AA68DEA28}" type="slidenum">
              <a:rPr lang="en-CA" smtClean="0"/>
              <a:pPr>
                <a:defRPr/>
              </a:pPr>
              <a:t>30</a:t>
            </a:fld>
            <a:endParaRPr lang="en-CA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2083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8DFFB9D-3275-41F5-BD09-6EC8714A7E25}" type="slidenum">
              <a:rPr lang="en-CA" smtClean="0"/>
              <a:pPr>
                <a:defRPr/>
              </a:pPr>
              <a:t>31</a:t>
            </a:fld>
            <a:endParaRPr lang="en-CA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2493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AA45850-F2F3-444A-891F-4264C96383B7}" type="slidenum">
              <a:rPr lang="en-CA" smtClean="0"/>
              <a:pPr>
                <a:defRPr/>
              </a:pPr>
              <a:t>32</a:t>
            </a:fld>
            <a:endParaRPr lang="en-CA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2595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4C620FA-D063-433D-BB79-28C5624F0174}" type="slidenum">
              <a:rPr lang="en-CA" smtClean="0"/>
              <a:pPr>
                <a:defRPr/>
              </a:pPr>
              <a:t>33</a:t>
            </a:fld>
            <a:endParaRPr lang="en-CA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2697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BE49A1D-27ED-48EC-AF46-3DB53ADD2205}" type="slidenum">
              <a:rPr lang="en-CA" smtClean="0"/>
              <a:pPr>
                <a:defRPr/>
              </a:pPr>
              <a:t>34</a:t>
            </a:fld>
            <a:endParaRPr lang="en-CA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2800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EA3F6F2-F2CD-48DC-A15E-25C434B2A61F}" type="slidenum">
              <a:rPr lang="en-CA" smtClean="0"/>
              <a:pPr>
                <a:defRPr/>
              </a:pPr>
              <a:t>35</a:t>
            </a:fld>
            <a:endParaRPr lang="en-CA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2902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B13C335-71C1-42AD-BA99-5D6C61A222AA}" type="slidenum">
              <a:rPr lang="en-CA" smtClean="0"/>
              <a:pPr>
                <a:defRPr/>
              </a:pPr>
              <a:t>36</a:t>
            </a:fld>
            <a:endParaRPr lang="en-CA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3005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1CA06E6-E848-4644-AFB2-0AD440AD521C}" type="slidenum">
              <a:rPr lang="en-CA" smtClean="0"/>
              <a:pPr>
                <a:defRPr/>
              </a:pPr>
              <a:t>37</a:t>
            </a:fld>
            <a:endParaRPr lang="en-CA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9318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50C5508-F092-42C0-9759-78C2C21BE395}" type="slidenum">
              <a:rPr lang="en-CA" smtClean="0"/>
              <a:pPr>
                <a:defRPr/>
              </a:pPr>
              <a:t>11</a:t>
            </a:fld>
            <a:endParaRPr lang="en-CA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3107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5049613-01B5-412C-B7E5-30CDE5995F08}" type="slidenum">
              <a:rPr lang="en-CA" smtClean="0"/>
              <a:pPr>
                <a:defRPr/>
              </a:pPr>
              <a:t>38</a:t>
            </a:fld>
            <a:endParaRPr lang="en-CA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320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0550578-BD3A-4643-90BA-035CA7BAC484}" type="slidenum">
              <a:rPr lang="en-CA" smtClean="0"/>
              <a:pPr>
                <a:defRPr/>
              </a:pPr>
              <a:t>39</a:t>
            </a:fld>
            <a:endParaRPr lang="en-CA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3312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CF2B7C9-47FF-4D04-9FC2-7CBCBF13E3D5}" type="slidenum">
              <a:rPr lang="en-CA" smtClean="0"/>
              <a:pPr>
                <a:defRPr/>
              </a:pPr>
              <a:t>40</a:t>
            </a:fld>
            <a:endParaRPr lang="en-CA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3414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D07CD5D-9F22-486B-B16D-58954477DA5C}" type="slidenum">
              <a:rPr lang="en-CA" smtClean="0"/>
              <a:pPr>
                <a:defRPr/>
              </a:pPr>
              <a:t>41</a:t>
            </a:fld>
            <a:endParaRPr lang="en-CA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3517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465E6D7-7891-4054-B0D3-432786208B90}" type="slidenum">
              <a:rPr lang="en-CA" smtClean="0"/>
              <a:pPr>
                <a:defRPr/>
              </a:pPr>
              <a:t>42</a:t>
            </a:fld>
            <a:endParaRPr lang="en-CA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3619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52C33CF-0786-4D92-9169-BC718C9B698C}" type="slidenum">
              <a:rPr lang="en-CA" smtClean="0"/>
              <a:pPr>
                <a:defRPr/>
              </a:pPr>
              <a:t>43</a:t>
            </a:fld>
            <a:endParaRPr lang="en-CA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37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E5C61F9-7A62-4600-9D9A-7018DE573001}" type="slidenum">
              <a:rPr lang="en-CA" smtClean="0"/>
              <a:pPr>
                <a:defRPr/>
              </a:pPr>
              <a:t>44</a:t>
            </a:fld>
            <a:endParaRPr lang="en-CA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3824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5665121-7EAE-4FE1-953A-8B8B46A5C8E3}" type="slidenum">
              <a:rPr lang="en-CA" smtClean="0"/>
              <a:pPr>
                <a:defRPr/>
              </a:pPr>
              <a:t>45</a:t>
            </a:fld>
            <a:endParaRPr lang="en-CA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3926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7CC2943-D204-4672-A214-2A2B464FEB67}" type="slidenum">
              <a:rPr lang="en-CA" smtClean="0"/>
              <a:pPr>
                <a:defRPr/>
              </a:pPr>
              <a:t>46</a:t>
            </a:fld>
            <a:endParaRPr lang="en-CA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4029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786C09D-F725-4E2F-BD6A-F81D23FA66AB}" type="slidenum">
              <a:rPr lang="en-CA" smtClean="0"/>
              <a:pPr>
                <a:defRPr/>
              </a:pPr>
              <a:t>47</a:t>
            </a:fld>
            <a:endParaRPr lang="en-CA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942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FAF755F-178C-4AD8-92B2-4DF3656599C2}" type="slidenum">
              <a:rPr lang="en-CA" smtClean="0"/>
              <a:pPr>
                <a:defRPr/>
              </a:pPr>
              <a:t>12</a:t>
            </a:fld>
            <a:endParaRPr lang="en-CA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4131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83479FE-BC12-4A70-B8F6-8CF4D1EEBA11}" type="slidenum">
              <a:rPr lang="en-CA" smtClean="0"/>
              <a:pPr>
                <a:defRPr/>
              </a:pPr>
              <a:t>48</a:t>
            </a:fld>
            <a:endParaRPr lang="en-CA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4233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AFD1630-13A2-4396-B070-58F034F48D85}" type="slidenum">
              <a:rPr lang="en-CA" smtClean="0"/>
              <a:pPr>
                <a:defRPr/>
              </a:pPr>
              <a:t>49</a:t>
            </a:fld>
            <a:endParaRPr lang="en-CA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433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16887BA-D848-4B88-9144-9050D7FA59A9}" type="slidenum">
              <a:rPr lang="en-CA" smtClean="0"/>
              <a:pPr>
                <a:defRPr/>
              </a:pPr>
              <a:t>50</a:t>
            </a:fld>
            <a:endParaRPr lang="en-CA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4438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61948B6-07B8-455D-8E19-08A163BBACA2}" type="slidenum">
              <a:rPr lang="en-CA" smtClean="0"/>
              <a:pPr>
                <a:defRPr/>
              </a:pPr>
              <a:t>51</a:t>
            </a:fld>
            <a:endParaRPr lang="en-CA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454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0049BE0-9D18-4AA9-BF06-6F0C53FBFB47}" type="slidenum">
              <a:rPr lang="en-CA" smtClean="0"/>
              <a:pPr>
                <a:defRPr/>
              </a:pPr>
              <a:t>52</a:t>
            </a:fld>
            <a:endParaRPr lang="en-CA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4643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1D13970-691F-4EF5-AB92-CD727A3DCA0B}" type="slidenum">
              <a:rPr lang="en-CA" smtClean="0"/>
              <a:pPr>
                <a:defRPr/>
              </a:pPr>
              <a:t>53</a:t>
            </a:fld>
            <a:endParaRPr lang="en-CA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474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32DAFBE-7CD2-4155-A09A-4D9BE26DB862}" type="slidenum">
              <a:rPr lang="en-CA" smtClean="0"/>
              <a:pPr>
                <a:defRPr/>
              </a:pPr>
              <a:t>54</a:t>
            </a:fld>
            <a:endParaRPr lang="en-CA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6077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9F74817-AA5C-413A-8283-9835C2140690}" type="slidenum">
              <a:rPr lang="en-CA" smtClean="0"/>
              <a:pPr>
                <a:defRPr/>
              </a:pPr>
              <a:t>55</a:t>
            </a:fld>
            <a:endParaRPr lang="en-CA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6179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F9C776B-7553-46CE-9020-8916BD670FB2}" type="slidenum">
              <a:rPr lang="en-CA" smtClean="0"/>
              <a:pPr>
                <a:defRPr/>
              </a:pPr>
              <a:t>56</a:t>
            </a:fld>
            <a:endParaRPr lang="en-CA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6384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025D01C-C7DD-4976-B63D-C10A087B6DD5}" type="slidenum">
              <a:rPr lang="en-CA" smtClean="0"/>
              <a:pPr>
                <a:defRPr/>
              </a:pPr>
              <a:t>57</a:t>
            </a:fld>
            <a:endParaRPr lang="en-CA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9523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ABD4C4B-EDFB-4FA6-A43E-BA85D60304E7}" type="slidenum">
              <a:rPr lang="en-CA" smtClean="0"/>
              <a:pPr>
                <a:defRPr/>
              </a:pPr>
              <a:t>13</a:t>
            </a:fld>
            <a:endParaRPr lang="en-CA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DD7311A-2268-47DC-9010-55774799B239}" type="slidenum">
              <a:rPr lang="en-CA" smtClean="0"/>
              <a:pPr>
                <a:defRPr/>
              </a:pPr>
              <a:t>14</a:t>
            </a:fld>
            <a:endParaRPr lang="en-CA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9728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485B267-07B3-45C3-AA8C-3ACB33BB9EFB}" type="slidenum">
              <a:rPr lang="en-CA" smtClean="0"/>
              <a:pPr>
                <a:defRPr/>
              </a:pPr>
              <a:t>15</a:t>
            </a:fld>
            <a:endParaRPr lang="en-CA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9830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149CB85-D301-450B-8BFF-F1D3BCE66B08}" type="slidenum">
              <a:rPr lang="en-CA" smtClean="0"/>
              <a:pPr>
                <a:defRPr/>
              </a:pPr>
              <a:t>16</a:t>
            </a:fld>
            <a:endParaRPr lang="en-CA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9933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6483FFD-915B-4E64-8ACA-FB4F8A3E5D09}" type="slidenum">
              <a:rPr lang="en-CA" smtClean="0"/>
              <a:pPr>
                <a:defRPr/>
              </a:pPr>
              <a:t>17</a:t>
            </a:fld>
            <a:endParaRPr lang="en-CA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0DC986-087E-0449-B895-F18811C4C929}" type="datetimeFigureOut">
              <a:rPr lang="en-US" smtClean="0"/>
              <a:t>8/13/14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6516C-FE4D-3F42-86DB-3E3E4A867AB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0DC986-087E-0449-B895-F18811C4C929}" type="datetimeFigureOut">
              <a:rPr lang="en-US" smtClean="0"/>
              <a:t>8/13/14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6516C-FE4D-3F42-86DB-3E3E4A867AB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0DC986-087E-0449-B895-F18811C4C929}" type="datetimeFigureOut">
              <a:rPr lang="en-US" smtClean="0"/>
              <a:t>8/13/14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6516C-FE4D-3F42-86DB-3E3E4A867AB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0DC986-087E-0449-B895-F18811C4C929}" type="datetimeFigureOut">
              <a:rPr lang="en-US" smtClean="0"/>
              <a:t>8/13/14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6516C-FE4D-3F42-86DB-3E3E4A867AB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0DC986-087E-0449-B895-F18811C4C929}" type="datetimeFigureOut">
              <a:rPr lang="en-US" smtClean="0"/>
              <a:t>8/13/14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6516C-FE4D-3F42-86DB-3E3E4A867AB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0DC986-087E-0449-B895-F18811C4C929}" type="datetimeFigureOut">
              <a:rPr lang="en-US" smtClean="0"/>
              <a:t>8/13/14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6516C-FE4D-3F42-86DB-3E3E4A867AB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0DC986-087E-0449-B895-F18811C4C929}" type="datetimeFigureOut">
              <a:rPr lang="en-US" smtClean="0"/>
              <a:t>8/13/14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6516C-FE4D-3F42-86DB-3E3E4A867AB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0DC986-087E-0449-B895-F18811C4C929}" type="datetimeFigureOut">
              <a:rPr lang="en-US" smtClean="0"/>
              <a:t>8/13/14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6516C-FE4D-3F42-86DB-3E3E4A867AB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0DC986-087E-0449-B895-F18811C4C929}" type="datetimeFigureOut">
              <a:rPr lang="en-US" smtClean="0"/>
              <a:t>8/13/14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6516C-FE4D-3F42-86DB-3E3E4A867AB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0DC986-087E-0449-B895-F18811C4C929}" type="datetimeFigureOut">
              <a:rPr lang="en-US" smtClean="0"/>
              <a:t>8/13/14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6516C-FE4D-3F42-86DB-3E3E4A867AB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0DC986-087E-0449-B895-F18811C4C929}" type="datetimeFigureOut">
              <a:rPr lang="en-US" smtClean="0"/>
              <a:t>8/13/14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6516C-FE4D-3F42-86DB-3E3E4A867AB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0DC986-087E-0449-B895-F18811C4C929}" type="datetimeFigureOut">
              <a:rPr lang="en-US" smtClean="0"/>
              <a:t>8/13/14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E6516C-FE4D-3F42-86DB-3E3E4A867AB0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7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2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3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4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5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6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7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9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0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1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2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3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4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5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6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7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9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0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4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5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60400"/>
            <a:ext cx="7772400" cy="1470025"/>
          </a:xfrm>
        </p:spPr>
        <p:txBody>
          <a:bodyPr/>
          <a:lstStyle/>
          <a:p>
            <a:r>
              <a:rPr lang="en-US" dirty="0" smtClean="0"/>
              <a:t>More Trees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130425"/>
            <a:ext cx="6400800" cy="1752600"/>
          </a:xfrm>
        </p:spPr>
        <p:txBody>
          <a:bodyPr/>
          <a:lstStyle/>
          <a:p>
            <a:r>
              <a:rPr lang="en-US" dirty="0" smtClean="0"/>
              <a:t>COL 106</a:t>
            </a:r>
          </a:p>
          <a:p>
            <a:r>
              <a:rPr lang="en-US" dirty="0" err="1" smtClean="0"/>
              <a:t>Amit</a:t>
            </a:r>
            <a:r>
              <a:rPr lang="en-US" dirty="0" smtClean="0"/>
              <a:t> Kumar and Shweta Agrawal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540179" y="4978442"/>
            <a:ext cx="6400799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defRPr/>
            </a:pPr>
            <a:r>
              <a:rPr lang="en-US" dirty="0" smtClean="0"/>
              <a:t>Most slides </a:t>
            </a:r>
            <a:r>
              <a:rPr lang="en-US" dirty="0"/>
              <a:t>c</a:t>
            </a:r>
            <a:r>
              <a:rPr lang="en-US" dirty="0" smtClean="0"/>
              <a:t>ourtesy : </a:t>
            </a:r>
            <a:r>
              <a:rPr lang="en-US" sz="1600" dirty="0">
                <a:solidFill>
                  <a:srgbClr val="000000"/>
                </a:solidFill>
              </a:rPr>
              <a:t>Douglas Wilhelm Harder, </a:t>
            </a:r>
            <a:r>
              <a:rPr lang="en-US" sz="1600" dirty="0" err="1" smtClean="0">
                <a:solidFill>
                  <a:srgbClr val="000000"/>
                </a:solidFill>
              </a:rPr>
              <a:t>MMath</a:t>
            </a:r>
            <a:r>
              <a:rPr lang="en-US" sz="1600" dirty="0" smtClean="0">
                <a:solidFill>
                  <a:srgbClr val="000000"/>
                </a:solidFill>
              </a:rPr>
              <a:t>, </a:t>
            </a:r>
            <a:r>
              <a:rPr lang="en-US" sz="1600" dirty="0" err="1" smtClean="0">
                <a:solidFill>
                  <a:srgbClr val="000000"/>
                </a:solidFill>
              </a:rPr>
              <a:t>UWaterloo</a:t>
            </a:r>
            <a:endParaRPr lang="en-US" sz="1600" dirty="0" smtClean="0">
              <a:solidFill>
                <a:srgbClr val="000000"/>
              </a:solidFill>
            </a:endParaRPr>
          </a:p>
          <a:p>
            <a:pPr lvl="1">
              <a:defRPr/>
            </a:pPr>
            <a:r>
              <a:rPr lang="en-US" sz="1600" dirty="0">
                <a:solidFill>
                  <a:srgbClr val="000000"/>
                </a:solidFill>
              </a:rPr>
              <a:t>						</a:t>
            </a:r>
            <a:r>
              <a:rPr lang="en-US" sz="1600" b="1" dirty="0" err="1">
                <a:solidFill>
                  <a:srgbClr val="000000"/>
                </a:solidFill>
                <a:latin typeface="Courier New" pitchFamily="49" charset="0"/>
              </a:rPr>
              <a:t>dwharder@alumni.uwaterloo.ca</a:t>
            </a:r>
            <a:endParaRPr lang="en-US" sz="1600" b="1" dirty="0">
              <a:solidFill>
                <a:srgbClr val="000000"/>
              </a:solidFill>
              <a:latin typeface="Courier New" pitchFamily="49" charset="0"/>
            </a:endParaRP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>
                <a:latin typeface="Arial" charset="0"/>
                <a:cs typeface="Arial" charset="0"/>
              </a:rPr>
              <a:t>Binary Search Trees</a:t>
            </a:r>
            <a:endParaRPr lang="en-US" altLang="en-US" dirty="0" smtClean="0">
              <a:latin typeface="Arial" charset="0"/>
              <a:cs typeface="Arial" charset="0"/>
            </a:endParaRP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Recall that with a binary tree, we can dictate an order on the two children</a:t>
            </a:r>
          </a:p>
          <a:p>
            <a:pPr>
              <a:buFont typeface="Arial" charset="0"/>
              <a:buNone/>
            </a:pPr>
            <a:endParaRPr lang="en-US" altLang="en-US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We will exploit this order: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Require all objects in the left sub-tree to be less than the object stored in the root node, and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Require all objects in the right sub-tree to be greater than the object in the root object</a:t>
            </a: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76458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Binary Search Trees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pPr>
              <a:buFont typeface="Arial" charset="0"/>
              <a:buNone/>
            </a:pPr>
            <a:r>
              <a:rPr lang="en-US" altLang="en-US" dirty="0" smtClean="0">
                <a:latin typeface="Arial" charset="0"/>
                <a:cs typeface="Arial" charset="0"/>
              </a:rPr>
              <a:t>	Graphically,</a:t>
            </a:r>
            <a:r>
              <a:rPr lang="en-US" altLang="en-US" dirty="0" smtClean="0">
                <a:latin typeface="Arial" charset="0"/>
                <a:cs typeface="Arial" charset="0"/>
              </a:rPr>
              <a:t> </a:t>
            </a:r>
          </a:p>
          <a:p>
            <a:endParaRPr lang="en-US" altLang="en-US" dirty="0" smtClean="0">
              <a:latin typeface="Arial" charset="0"/>
              <a:cs typeface="Arial" charset="0"/>
            </a:endParaRPr>
          </a:p>
          <a:p>
            <a:endParaRPr lang="en-US" altLang="en-US" dirty="0" smtClean="0">
              <a:latin typeface="Arial" charset="0"/>
              <a:cs typeface="Arial" charset="0"/>
            </a:endParaRPr>
          </a:p>
          <a:p>
            <a:endParaRPr lang="en-US" altLang="en-US" dirty="0" smtClean="0">
              <a:latin typeface="Arial" charset="0"/>
              <a:cs typeface="Arial" charset="0"/>
            </a:endParaRPr>
          </a:p>
          <a:p>
            <a:endParaRPr lang="en-US" altLang="en-US" dirty="0" smtClean="0">
              <a:latin typeface="Arial" charset="0"/>
              <a:cs typeface="Arial" charset="0"/>
            </a:endParaRPr>
          </a:p>
          <a:p>
            <a:endParaRPr lang="en-US" altLang="en-US" dirty="0" smtClean="0">
              <a:latin typeface="Arial" charset="0"/>
              <a:cs typeface="Arial" charset="0"/>
            </a:endParaRPr>
          </a:p>
          <a:p>
            <a:pPr lvl="1"/>
            <a:endParaRPr lang="en-US" altLang="en-US" dirty="0" smtClean="0">
              <a:latin typeface="Arial" charset="0"/>
              <a:cs typeface="Arial" charset="0"/>
            </a:endParaRPr>
          </a:p>
          <a:p>
            <a:pPr lvl="1"/>
            <a:r>
              <a:rPr lang="en-US" altLang="en-US" dirty="0" smtClean="0">
                <a:latin typeface="Arial" charset="0"/>
                <a:cs typeface="Arial" charset="0"/>
              </a:rPr>
              <a:t>Each of the two sub-trees will themselves be binary search trees</a:t>
            </a:r>
          </a:p>
        </p:txBody>
      </p:sp>
      <p:pic>
        <p:nvPicPr>
          <p:cNvPr id="10244" name="Picture 5" descr="C:\Users\dwharder\Desktop\bs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806700" y="2357438"/>
            <a:ext cx="3529013" cy="147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496159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Binary Search Trees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pPr>
              <a:buFont typeface="Arial" charset="0"/>
              <a:buNone/>
            </a:pPr>
            <a:r>
              <a:rPr lang="en-US" altLang="en-US" dirty="0" smtClean="0">
                <a:latin typeface="Arial" charset="0"/>
                <a:cs typeface="Arial" charset="0"/>
              </a:rPr>
              <a:t>	Notice that we can already use this structure for searching:  examine the root node and if we have not found what we are looking for:</a:t>
            </a:r>
          </a:p>
          <a:p>
            <a:pPr lvl="1"/>
            <a:r>
              <a:rPr lang="en-US" altLang="en-US" dirty="0" smtClean="0">
                <a:latin typeface="Arial" charset="0"/>
                <a:cs typeface="Arial" charset="0"/>
              </a:rPr>
              <a:t>If the object is less than what is stored in the root node, continue searching in the left sub-tree</a:t>
            </a:r>
          </a:p>
          <a:p>
            <a:pPr lvl="1"/>
            <a:r>
              <a:rPr lang="en-US" altLang="en-US" dirty="0" smtClean="0">
                <a:latin typeface="Arial" charset="0"/>
                <a:cs typeface="Arial" charset="0"/>
              </a:rPr>
              <a:t>Otherwise, continue searching the right sub-tree</a:t>
            </a:r>
          </a:p>
          <a:p>
            <a:pPr>
              <a:buFont typeface="Arial" charset="0"/>
              <a:buNone/>
            </a:pPr>
            <a:endParaRPr lang="en-US" altLang="en-US" dirty="0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dirty="0" smtClean="0">
                <a:latin typeface="Arial" charset="0"/>
                <a:cs typeface="Arial" charset="0"/>
              </a:rPr>
              <a:t>	With a linear order, one of the following three must be true:</a:t>
            </a:r>
          </a:p>
          <a:p>
            <a:pPr algn="ctr">
              <a:buFont typeface="Arial" charset="0"/>
              <a:buNone/>
            </a:pPr>
            <a:r>
              <a:rPr lang="en-US" altLang="en-US" dirty="0" smtClean="0">
                <a:latin typeface="Arial" charset="0"/>
                <a:cs typeface="Arial" charset="0"/>
              </a:rPr>
              <a:t> </a:t>
            </a:r>
            <a:r>
              <a:rPr lang="en-US" altLang="en-US" i="1" dirty="0" smtClean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en-US" dirty="0" smtClean="0">
                <a:latin typeface="Times New Roman" pitchFamily="18" charset="0"/>
                <a:cs typeface="Times New Roman" pitchFamily="18" charset="0"/>
              </a:rPr>
              <a:t> &lt; </a:t>
            </a:r>
            <a:r>
              <a:rPr lang="en-US" altLang="en-US" i="1" dirty="0" smtClean="0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altLang="en-US" dirty="0" smtClean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en-US" i="1" dirty="0" smtClean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en-US" dirty="0" smtClean="0">
                <a:latin typeface="Times New Roman" pitchFamily="18" charset="0"/>
                <a:cs typeface="Times New Roman" pitchFamily="18" charset="0"/>
              </a:rPr>
              <a:t> = </a:t>
            </a:r>
            <a:r>
              <a:rPr lang="en-US" altLang="en-US" i="1" dirty="0" smtClean="0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altLang="en-US" dirty="0" smtClean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en-US" i="1" dirty="0" smtClean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en-US" dirty="0" smtClean="0">
                <a:latin typeface="Times New Roman" pitchFamily="18" charset="0"/>
                <a:cs typeface="Times New Roman" pitchFamily="18" charset="0"/>
              </a:rPr>
              <a:t> &gt; </a:t>
            </a:r>
            <a:r>
              <a:rPr lang="en-US" altLang="en-US" i="1" dirty="0" smtClean="0">
                <a:latin typeface="Times New Roman" pitchFamily="18" charset="0"/>
                <a:cs typeface="Times New Roman" pitchFamily="18" charset="0"/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63372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>
                <a:latin typeface="Arial" charset="0"/>
                <a:cs typeface="Arial" charset="0"/>
              </a:rPr>
              <a:t>Definition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Thus, we define a non-empty binary search tree as a binary tree with the following properties: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The left sub-tree (if any) is a binary search tree and all elements are less than the root element, and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The right sub-tree (if any) is a binary search tree and all elements are greater than the root element</a:t>
            </a: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424629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Examples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 typeface="Arial" charset="0"/>
              <a:buNone/>
            </a:pPr>
            <a:r>
              <a:rPr lang="en-US" altLang="en-US" sz="2400" dirty="0" smtClean="0">
                <a:latin typeface="Arial" charset="0"/>
                <a:cs typeface="Arial" charset="0"/>
              </a:rPr>
              <a:t>	Here are other examples of binary search trees:</a:t>
            </a:r>
            <a:endParaRPr lang="en-US" altLang="en-US" sz="2400" i="1" dirty="0" smtClean="0">
              <a:latin typeface="Arial" charset="0"/>
              <a:cs typeface="Arial" charset="0"/>
            </a:endParaRPr>
          </a:p>
        </p:txBody>
      </p:sp>
      <p:pic>
        <p:nvPicPr>
          <p:cNvPr id="13316" name="Picture 6" descr="C:\Users\dwharder\Desktop\aa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541838" y="2500313"/>
            <a:ext cx="4173537" cy="158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7" name="Picture 7" descr="C:\Users\dwharder\Desktop\aa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34975" y="4357688"/>
            <a:ext cx="8137525" cy="1906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8" name="Picture 8" descr="C:\Users\dwharder\Desktop\aa3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49238" y="2500313"/>
            <a:ext cx="4037012" cy="1906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868665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5" descr="C:\Users\dwharder\Desktop\variants - Cop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071813" y="2071688"/>
            <a:ext cx="4000500" cy="4656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39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-24210"/>
            <a:ext cx="8229600" cy="1143000"/>
          </a:xfrm>
        </p:spPr>
        <p:txBody>
          <a:bodyPr/>
          <a:lstStyle/>
          <a:p>
            <a:r>
              <a:rPr lang="en-US" altLang="en-US" dirty="0" smtClean="0">
                <a:latin typeface="Arial" charset="0"/>
                <a:cs typeface="Arial" charset="0"/>
              </a:rPr>
              <a:t>Examples</a:t>
            </a:r>
          </a:p>
        </p:txBody>
      </p:sp>
      <p:sp>
        <p:nvSpPr>
          <p:cNvPr id="14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933908"/>
            <a:ext cx="8229600" cy="5924092"/>
          </a:xfrm>
        </p:spPr>
        <p:txBody>
          <a:bodyPr>
            <a:normAutofit fontScale="92500" lnSpcReduction="10000"/>
          </a:bodyPr>
          <a:lstStyle/>
          <a:p>
            <a:pPr>
              <a:buFont typeface="Arial" charset="0"/>
              <a:buNone/>
            </a:pPr>
            <a:r>
              <a:rPr lang="en-US" altLang="en-US" sz="2595" dirty="0" smtClean="0">
                <a:latin typeface="Arial" charset="0"/>
                <a:cs typeface="Arial" charset="0"/>
              </a:rPr>
              <a:t>	Unfortunately, it is possible to construct </a:t>
            </a:r>
            <a:r>
              <a:rPr lang="en-US" altLang="en-US" sz="2595" i="1" dirty="0" smtClean="0">
                <a:latin typeface="Arial" charset="0"/>
                <a:cs typeface="Arial" charset="0"/>
              </a:rPr>
              <a:t>degenerate</a:t>
            </a:r>
            <a:r>
              <a:rPr lang="en-US" altLang="en-US" sz="2595" dirty="0" smtClean="0">
                <a:latin typeface="Arial" charset="0"/>
                <a:cs typeface="Arial" charset="0"/>
              </a:rPr>
              <a:t> binary search trees</a:t>
            </a:r>
          </a:p>
          <a:p>
            <a:endParaRPr lang="en-US" altLang="en-US" dirty="0" smtClean="0">
              <a:latin typeface="Arial" charset="0"/>
              <a:cs typeface="Arial" charset="0"/>
            </a:endParaRPr>
          </a:p>
          <a:p>
            <a:endParaRPr lang="en-US" altLang="en-US" dirty="0" smtClean="0">
              <a:latin typeface="Arial" charset="0"/>
              <a:cs typeface="Arial" charset="0"/>
            </a:endParaRPr>
          </a:p>
          <a:p>
            <a:endParaRPr lang="en-US" altLang="en-US" dirty="0" smtClean="0">
              <a:latin typeface="Arial" charset="0"/>
              <a:cs typeface="Arial" charset="0"/>
            </a:endParaRPr>
          </a:p>
          <a:p>
            <a:endParaRPr lang="en-US" altLang="en-US" dirty="0" smtClean="0">
              <a:latin typeface="Arial" charset="0"/>
              <a:cs typeface="Arial" charset="0"/>
            </a:endParaRPr>
          </a:p>
          <a:p>
            <a:endParaRPr lang="en-US" altLang="en-US" dirty="0" smtClean="0">
              <a:latin typeface="Arial" charset="0"/>
              <a:cs typeface="Arial" charset="0"/>
            </a:endParaRPr>
          </a:p>
          <a:p>
            <a:endParaRPr lang="en-US" altLang="en-US" dirty="0" smtClean="0">
              <a:latin typeface="Arial" charset="0"/>
              <a:cs typeface="Arial" charset="0"/>
            </a:endParaRPr>
          </a:p>
          <a:p>
            <a:endParaRPr lang="en-US" altLang="en-US" dirty="0" smtClean="0">
              <a:latin typeface="Arial" charset="0"/>
              <a:cs typeface="Arial" charset="0"/>
            </a:endParaRPr>
          </a:p>
          <a:p>
            <a:endParaRPr lang="en-US" altLang="en-US" dirty="0" smtClean="0">
              <a:latin typeface="Arial" charset="0"/>
              <a:cs typeface="Arial" charset="0"/>
            </a:endParaRPr>
          </a:p>
          <a:p>
            <a:pPr lvl="1"/>
            <a:endParaRPr lang="en-US" altLang="en-US" dirty="0" smtClean="0">
              <a:latin typeface="Arial" charset="0"/>
              <a:cs typeface="Arial" charset="0"/>
            </a:endParaRPr>
          </a:p>
          <a:p>
            <a:pPr lvl="1"/>
            <a:r>
              <a:rPr lang="en-US" altLang="en-US" dirty="0" smtClean="0">
                <a:latin typeface="Arial" charset="0"/>
                <a:cs typeface="Arial" charset="0"/>
              </a:rPr>
              <a:t>This </a:t>
            </a:r>
            <a:r>
              <a:rPr lang="en-US" altLang="en-US" dirty="0" smtClean="0">
                <a:latin typeface="Arial" charset="0"/>
                <a:cs typeface="Arial" charset="0"/>
              </a:rPr>
              <a:t>is equivalent to a linked list,</a:t>
            </a:r>
            <a:r>
              <a:rPr lang="en-US" altLang="en-US" dirty="0" smtClean="0">
                <a:latin typeface="Arial" charset="0"/>
                <a:cs typeface="Arial" charset="0"/>
              </a:rPr>
              <a:t>           </a:t>
            </a:r>
            <a:r>
              <a:rPr lang="en-US" altLang="en-US" i="1" dirty="0" smtClean="0">
                <a:latin typeface="Arial" charset="0"/>
                <a:cs typeface="Arial" charset="0"/>
              </a:rPr>
              <a:t>i</a:t>
            </a:r>
            <a:r>
              <a:rPr lang="en-US" altLang="en-US" dirty="0" smtClean="0">
                <a:latin typeface="Arial" charset="0"/>
                <a:cs typeface="Arial" charset="0"/>
              </a:rPr>
              <a:t>.</a:t>
            </a:r>
            <a:r>
              <a:rPr lang="en-US" altLang="en-US" i="1" dirty="0" smtClean="0">
                <a:latin typeface="Arial" charset="0"/>
                <a:cs typeface="Arial" charset="0"/>
              </a:rPr>
              <a:t>e</a:t>
            </a:r>
            <a:r>
              <a:rPr lang="en-US" altLang="en-US" dirty="0" smtClean="0">
                <a:latin typeface="Arial" charset="0"/>
                <a:cs typeface="Arial" charset="0"/>
              </a:rPr>
              <a:t>.</a:t>
            </a:r>
            <a:r>
              <a:rPr lang="en-US" altLang="en-US" dirty="0" smtClean="0">
                <a:latin typeface="Arial" charset="0"/>
                <a:cs typeface="Arial" charset="0"/>
              </a:rPr>
              <a:t>, </a:t>
            </a:r>
            <a:r>
              <a:rPr lang="en-US" altLang="en-US" b="1" dirty="0" err="1" smtClean="0">
                <a:latin typeface="Times New Roman" pitchFamily="18" charset="0"/>
                <a:cs typeface="Arial" charset="0"/>
              </a:rPr>
              <a:t>O</a:t>
            </a:r>
            <a:r>
              <a:rPr lang="en-US" altLang="en-US" dirty="0" err="1" smtClean="0">
                <a:latin typeface="Times New Roman" pitchFamily="18" charset="0"/>
                <a:cs typeface="Arial" charset="0"/>
              </a:rPr>
              <a:t>(</a:t>
            </a:r>
            <a:r>
              <a:rPr lang="en-US" altLang="en-US" i="1" dirty="0" err="1" smtClean="0">
                <a:latin typeface="Times New Roman" pitchFamily="18" charset="0"/>
                <a:cs typeface="Arial" charset="0"/>
              </a:rPr>
              <a:t>n</a:t>
            </a:r>
            <a:r>
              <a:rPr lang="en-US" altLang="en-US" dirty="0" smtClean="0">
                <a:latin typeface="Times New Roman" pitchFamily="18" charset="0"/>
                <a:cs typeface="Arial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366866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Examples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 typeface="Arial" charset="0"/>
              <a:buNone/>
            </a:pPr>
            <a:r>
              <a:rPr lang="en-US" altLang="en-US" sz="2400" dirty="0" smtClean="0">
                <a:latin typeface="Arial" charset="0"/>
                <a:cs typeface="Arial" charset="0"/>
              </a:rPr>
              <a:t>	All these binary search trees store the same data</a:t>
            </a:r>
          </a:p>
        </p:txBody>
      </p:sp>
      <p:pic>
        <p:nvPicPr>
          <p:cNvPr id="15364" name="Picture 5" descr="C:\Users\dwharder\Desktop\variant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42938" y="2085975"/>
            <a:ext cx="7800975" cy="434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919068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Duplicate Elements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We will assume that in any binary tree, we are not storing duplicate elements unless otherwise stated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In reality, it is seldom the case where duplicate elements in a container must be stored as separate entities</a:t>
            </a:r>
          </a:p>
          <a:p>
            <a:pPr>
              <a:buFont typeface="Arial" charset="0"/>
              <a:buNone/>
            </a:pPr>
            <a:endParaRPr lang="en-US" altLang="en-US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You can always consider duplicate elements with modifications to the algorithms we will cover</a:t>
            </a: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07837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Implementation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Any class which uses this binary-search-tree class must therefore implement:</a:t>
            </a:r>
          </a:p>
          <a:p>
            <a:pPr>
              <a:buFontTx/>
              <a:buNone/>
            </a:pPr>
            <a:endParaRPr lang="en-US" altLang="en-US" sz="1200" b="1" smtClean="0">
              <a:latin typeface="Courier New" pitchFamily="49" charset="0"/>
              <a:cs typeface="Arial" charset="0"/>
            </a:endParaRPr>
          </a:p>
          <a:p>
            <a:pPr>
              <a:buFontTx/>
              <a:buNone/>
            </a:pPr>
            <a:r>
              <a:rPr lang="en-US" altLang="en-US" sz="1800" smtClean="0">
                <a:latin typeface="Consolas" pitchFamily="49" charset="0"/>
                <a:cs typeface="Arial" charset="0"/>
              </a:rPr>
              <a:t>		bool operator&lt;=( Type const &amp;, Type const &amp; );</a:t>
            </a:r>
          </a:p>
          <a:p>
            <a:pPr>
              <a:buFontTx/>
              <a:buNone/>
            </a:pPr>
            <a:r>
              <a:rPr lang="en-US" altLang="en-US" sz="1800" smtClean="0">
                <a:latin typeface="Consolas" pitchFamily="49" charset="0"/>
                <a:cs typeface="Arial" charset="0"/>
              </a:rPr>
              <a:t>		bool operator&lt; ( Type const &amp;, Type const &amp; );</a:t>
            </a:r>
          </a:p>
          <a:p>
            <a:pPr>
              <a:buFontTx/>
              <a:buNone/>
            </a:pPr>
            <a:r>
              <a:rPr lang="en-US" altLang="en-US" sz="1800" smtClean="0">
                <a:latin typeface="Consolas" pitchFamily="49" charset="0"/>
                <a:cs typeface="Arial" charset="0"/>
              </a:rPr>
              <a:t>		bool operator==( Type const &amp;, Type const &amp; );</a:t>
            </a:r>
          </a:p>
          <a:p>
            <a:pPr>
              <a:buFont typeface="Arial" charset="0"/>
              <a:buNone/>
            </a:pPr>
            <a:endParaRPr lang="en-US" altLang="en-US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That is, we are allowed to compare two instances of this class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Examples: </a:t>
            </a:r>
            <a:r>
              <a:rPr lang="en-US" altLang="en-US" sz="2000" smtClean="0">
                <a:latin typeface="Consolas" pitchFamily="49" charset="0"/>
                <a:cs typeface="Arial" charset="0"/>
              </a:rPr>
              <a:t>int</a:t>
            </a:r>
            <a:r>
              <a:rPr lang="en-US" altLang="en-US" smtClean="0">
                <a:latin typeface="Arial" charset="0"/>
                <a:cs typeface="Arial" charset="0"/>
              </a:rPr>
              <a:t> and </a:t>
            </a:r>
            <a:r>
              <a:rPr lang="en-US" altLang="en-US" sz="2000" smtClean="0">
                <a:latin typeface="Consolas" pitchFamily="49" charset="0"/>
                <a:cs typeface="Arial" charset="0"/>
              </a:rPr>
              <a:t>double</a:t>
            </a:r>
            <a:endParaRPr lang="en-US" altLang="en-US" sz="2400" smtClean="0">
              <a:latin typeface="Consolas" pitchFamily="49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39119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50502"/>
            <a:ext cx="8229600" cy="1143000"/>
          </a:xfrm>
        </p:spPr>
        <p:txBody>
          <a:bodyPr/>
          <a:lstStyle/>
          <a:p>
            <a:r>
              <a:rPr lang="en-US" altLang="en-US" dirty="0" smtClean="0">
                <a:latin typeface="Arial" charset="0"/>
                <a:cs typeface="Arial" charset="0"/>
              </a:rPr>
              <a:t>Finding the Minimum Object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193502"/>
            <a:ext cx="8229600" cy="4932661"/>
          </a:xfrm>
        </p:spPr>
        <p:txBody>
          <a:bodyPr>
            <a:normAutofit fontScale="85000" lnSpcReduction="20000"/>
          </a:bodyPr>
          <a:lstStyle/>
          <a:p>
            <a:pPr>
              <a:buFont typeface="Arial" charset="0"/>
              <a:buNone/>
            </a:pPr>
            <a:r>
              <a:rPr lang="en-US" altLang="en-US" sz="2824" dirty="0" smtClean="0">
                <a:latin typeface="Arial" charset="0"/>
                <a:cs typeface="Arial" charset="0"/>
              </a:rPr>
              <a:t>	The minimum object (front) may be found recursively</a:t>
            </a:r>
          </a:p>
          <a:p>
            <a:pPr>
              <a:buFontTx/>
              <a:buNone/>
            </a:pPr>
            <a:endParaRPr lang="en-US" altLang="en-US" sz="1600" dirty="0" smtClean="0">
              <a:latin typeface="Consolas" pitchFamily="49" charset="0"/>
              <a:cs typeface="Arial" charset="0"/>
            </a:endParaRPr>
          </a:p>
          <a:p>
            <a:pPr>
              <a:buFontTx/>
              <a:buNone/>
            </a:pPr>
            <a:r>
              <a:rPr lang="en-US" altLang="en-US" sz="1600" dirty="0" smtClean="0">
                <a:latin typeface="Consolas" pitchFamily="49" charset="0"/>
                <a:cs typeface="Arial" charset="0"/>
              </a:rPr>
              <a:t>		template &lt;</a:t>
            </a:r>
            <a:r>
              <a:rPr lang="en-US" altLang="en-US" sz="1600" dirty="0" err="1" smtClean="0">
                <a:latin typeface="Consolas" pitchFamily="49" charset="0"/>
                <a:cs typeface="Arial" charset="0"/>
              </a:rPr>
              <a:t>typename</a:t>
            </a:r>
            <a:r>
              <a:rPr lang="en-US" altLang="en-US" sz="1600" dirty="0" smtClean="0">
                <a:latin typeface="Consolas" pitchFamily="49" charset="0"/>
                <a:cs typeface="Arial" charset="0"/>
              </a:rPr>
              <a:t> Type&gt;</a:t>
            </a:r>
          </a:p>
          <a:p>
            <a:pPr>
              <a:buFontTx/>
              <a:buNone/>
            </a:pPr>
            <a:r>
              <a:rPr lang="en-US" altLang="en-US" sz="1600" dirty="0" smtClean="0">
                <a:latin typeface="Consolas" pitchFamily="49" charset="0"/>
                <a:cs typeface="Arial" charset="0"/>
              </a:rPr>
              <a:t>		Type </a:t>
            </a:r>
            <a:r>
              <a:rPr lang="en-US" altLang="en-US" sz="1600" dirty="0" err="1" smtClean="0">
                <a:latin typeface="Consolas" pitchFamily="49" charset="0"/>
                <a:cs typeface="Arial" charset="0"/>
              </a:rPr>
              <a:t>Binary_search_node</a:t>
            </a:r>
            <a:r>
              <a:rPr lang="en-US" altLang="en-US" sz="1600" dirty="0" smtClean="0">
                <a:latin typeface="Consolas" pitchFamily="49" charset="0"/>
                <a:cs typeface="Arial" charset="0"/>
              </a:rPr>
              <a:t>&lt;Type&gt;::front() const {</a:t>
            </a:r>
          </a:p>
          <a:p>
            <a:pPr>
              <a:buFontTx/>
              <a:buNone/>
            </a:pPr>
            <a:r>
              <a:rPr lang="en-US" altLang="en-US" sz="1600" dirty="0" smtClean="0">
                <a:latin typeface="Consolas" pitchFamily="49" charset="0"/>
                <a:cs typeface="Arial" charset="0"/>
              </a:rPr>
              <a:t>		    </a:t>
            </a:r>
            <a:r>
              <a:rPr lang="en-US" altLang="en-US" sz="1600" b="1" dirty="0" smtClean="0">
                <a:latin typeface="Consolas" pitchFamily="49" charset="0"/>
                <a:cs typeface="Arial" charset="0"/>
              </a:rPr>
              <a:t>return</a:t>
            </a:r>
            <a:r>
              <a:rPr lang="en-US" altLang="en-US" sz="1600" dirty="0" smtClean="0">
                <a:latin typeface="Consolas" pitchFamily="49" charset="0"/>
                <a:cs typeface="Arial" charset="0"/>
              </a:rPr>
              <a:t> ( left()-&gt;empty() ) </a:t>
            </a:r>
            <a:r>
              <a:rPr lang="en-US" altLang="en-US" sz="1600" b="1" dirty="0" smtClean="0">
                <a:latin typeface="Consolas" pitchFamily="49" charset="0"/>
                <a:cs typeface="Arial" charset="0"/>
              </a:rPr>
              <a:t>?</a:t>
            </a:r>
            <a:r>
              <a:rPr lang="en-US" altLang="en-US" sz="1600" dirty="0" smtClean="0">
                <a:latin typeface="Consolas" pitchFamily="49" charset="0"/>
                <a:cs typeface="Arial" charset="0"/>
              </a:rPr>
              <a:t> retrieve() </a:t>
            </a:r>
            <a:r>
              <a:rPr lang="en-US" altLang="en-US" sz="1600" b="1" dirty="0" smtClean="0">
                <a:latin typeface="Consolas" pitchFamily="49" charset="0"/>
                <a:cs typeface="Arial" charset="0"/>
              </a:rPr>
              <a:t>:</a:t>
            </a:r>
            <a:r>
              <a:rPr lang="en-US" altLang="en-US" sz="1600" dirty="0" smtClean="0">
                <a:latin typeface="Consolas" pitchFamily="49" charset="0"/>
                <a:cs typeface="Arial" charset="0"/>
              </a:rPr>
              <a:t> left()-&gt;front();</a:t>
            </a:r>
          </a:p>
          <a:p>
            <a:pPr>
              <a:buFontTx/>
              <a:buNone/>
            </a:pPr>
            <a:r>
              <a:rPr lang="en-US" altLang="en-US" sz="1600" dirty="0" smtClean="0">
                <a:latin typeface="Consolas" pitchFamily="49" charset="0"/>
                <a:cs typeface="Arial" charset="0"/>
              </a:rPr>
              <a:t>		}</a:t>
            </a:r>
          </a:p>
          <a:p>
            <a:pPr>
              <a:buFontTx/>
              <a:buNone/>
            </a:pPr>
            <a:endParaRPr lang="en-US" altLang="en-US" sz="1600" dirty="0" smtClean="0">
              <a:latin typeface="Consolas" pitchFamily="49" charset="0"/>
              <a:cs typeface="Arial" charset="0"/>
            </a:endParaRPr>
          </a:p>
          <a:p>
            <a:pPr>
              <a:buFontTx/>
              <a:buNone/>
            </a:pPr>
            <a:endParaRPr lang="en-US" altLang="en-US" sz="1600" dirty="0" smtClean="0">
              <a:latin typeface="Consolas" pitchFamily="49" charset="0"/>
              <a:cs typeface="Arial" charset="0"/>
            </a:endParaRPr>
          </a:p>
          <a:p>
            <a:pPr>
              <a:buFontTx/>
              <a:buNone/>
            </a:pPr>
            <a:endParaRPr lang="en-US" altLang="en-US" sz="1600" dirty="0" smtClean="0">
              <a:latin typeface="Consolas" pitchFamily="49" charset="0"/>
              <a:cs typeface="Arial" charset="0"/>
            </a:endParaRPr>
          </a:p>
          <a:p>
            <a:pPr>
              <a:buFontTx/>
              <a:buNone/>
            </a:pPr>
            <a:endParaRPr lang="en-US" altLang="en-US" sz="1600" dirty="0" smtClean="0">
              <a:latin typeface="Consolas" pitchFamily="49" charset="0"/>
              <a:cs typeface="Arial" charset="0"/>
            </a:endParaRPr>
          </a:p>
          <a:p>
            <a:pPr>
              <a:buFontTx/>
              <a:buNone/>
            </a:pPr>
            <a:endParaRPr lang="en-US" altLang="en-US" sz="1600" dirty="0" smtClean="0">
              <a:latin typeface="Consolas" pitchFamily="49" charset="0"/>
              <a:cs typeface="Arial" charset="0"/>
            </a:endParaRPr>
          </a:p>
          <a:p>
            <a:pPr>
              <a:buFontTx/>
              <a:buNone/>
            </a:pPr>
            <a:endParaRPr lang="en-US" altLang="en-US" sz="1600" dirty="0" smtClean="0">
              <a:latin typeface="Consolas" pitchFamily="49" charset="0"/>
              <a:cs typeface="Arial" charset="0"/>
            </a:endParaRPr>
          </a:p>
          <a:p>
            <a:pPr>
              <a:buFontTx/>
              <a:buNone/>
            </a:pPr>
            <a:endParaRPr lang="en-US" altLang="en-US" sz="1600" dirty="0" smtClean="0">
              <a:latin typeface="Consolas" pitchFamily="49" charset="0"/>
              <a:cs typeface="Arial" charset="0"/>
            </a:endParaRPr>
          </a:p>
          <a:p>
            <a:pPr>
              <a:buFontTx/>
              <a:buNone/>
            </a:pPr>
            <a:endParaRPr lang="en-US" altLang="en-US" sz="1600" dirty="0" smtClean="0">
              <a:latin typeface="Arial" charset="0"/>
              <a:cs typeface="Arial" charset="0"/>
            </a:endParaRPr>
          </a:p>
          <a:p>
            <a:pPr lvl="1"/>
            <a:endParaRPr lang="en-US" altLang="en-US" sz="2595" dirty="0" smtClean="0">
              <a:latin typeface="Arial" charset="0"/>
              <a:cs typeface="Arial" charset="0"/>
            </a:endParaRPr>
          </a:p>
          <a:p>
            <a:pPr lvl="1"/>
            <a:endParaRPr lang="en-US" altLang="en-US" sz="2595" dirty="0" smtClean="0">
              <a:latin typeface="Arial" charset="0"/>
              <a:cs typeface="Arial" charset="0"/>
            </a:endParaRPr>
          </a:p>
          <a:p>
            <a:pPr lvl="1"/>
            <a:endParaRPr lang="en-US" altLang="en-US" sz="2595" dirty="0" smtClean="0">
              <a:latin typeface="Arial" charset="0"/>
              <a:cs typeface="Arial" charset="0"/>
            </a:endParaRPr>
          </a:p>
          <a:p>
            <a:pPr lvl="1"/>
            <a:r>
              <a:rPr lang="en-US" altLang="en-US" sz="2595" dirty="0" smtClean="0">
                <a:latin typeface="Arial" charset="0"/>
                <a:cs typeface="Arial" charset="0"/>
              </a:rPr>
              <a:t>The </a:t>
            </a:r>
            <a:r>
              <a:rPr lang="en-US" altLang="en-US" sz="2595" dirty="0" smtClean="0">
                <a:latin typeface="Arial" charset="0"/>
                <a:cs typeface="Arial" charset="0"/>
              </a:rPr>
              <a:t>run time </a:t>
            </a:r>
            <a:r>
              <a:rPr lang="en-US" altLang="en-US" sz="2595" b="1" dirty="0" err="1" smtClean="0">
                <a:latin typeface="Times New Roman" pitchFamily="18" charset="0"/>
                <a:cs typeface="Times New Roman" pitchFamily="18" charset="0"/>
              </a:rPr>
              <a:t>O</a:t>
            </a:r>
            <a:r>
              <a:rPr lang="en-US" altLang="en-US" sz="2595" dirty="0" err="1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en-US" sz="2595" i="1" dirty="0" err="1" smtClean="0"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US" altLang="en-US" sz="2595" dirty="0" smtClean="0">
                <a:latin typeface="Times New Roman" pitchFamily="18" charset="0"/>
                <a:cs typeface="Times New Roman" pitchFamily="18" charset="0"/>
              </a:rPr>
              <a:t>)</a:t>
            </a:r>
          </a:p>
        </p:txBody>
      </p:sp>
      <p:pic>
        <p:nvPicPr>
          <p:cNvPr id="24580" name="Picture 6" descr="C:\Users\dwharder\Desktop\d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2730581"/>
            <a:ext cx="8782050" cy="2230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647867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Last time..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400" dirty="0" smtClean="0"/>
              <a:t>We saw Preorder, </a:t>
            </a:r>
            <a:r>
              <a:rPr lang="en-US" sz="3400" dirty="0" err="1"/>
              <a:t>I</a:t>
            </a:r>
            <a:r>
              <a:rPr lang="en-US" sz="3400" dirty="0" err="1" smtClean="0"/>
              <a:t>norder</a:t>
            </a:r>
            <a:r>
              <a:rPr lang="en-US" sz="3400" dirty="0" smtClean="0"/>
              <a:t>, </a:t>
            </a:r>
            <a:r>
              <a:rPr lang="en-US" sz="3400" dirty="0" err="1"/>
              <a:t>P</a:t>
            </a:r>
            <a:r>
              <a:rPr lang="en-US" sz="3400" dirty="0" err="1" smtClean="0"/>
              <a:t>ostorder</a:t>
            </a:r>
            <a:r>
              <a:rPr lang="en-US" sz="3400" dirty="0" smtClean="0"/>
              <a:t> traversals</a:t>
            </a:r>
          </a:p>
          <a:p>
            <a:r>
              <a:rPr lang="en-US" sz="3400" dirty="0" smtClean="0"/>
              <a:t>Recall that in Preorder traversal, a node is visited before all its descendents</a:t>
            </a:r>
          </a:p>
          <a:p>
            <a:r>
              <a:rPr lang="en-US" sz="3400" dirty="0" smtClean="0"/>
              <a:t>Saw </a:t>
            </a:r>
            <a:r>
              <a:rPr lang="en-US" sz="3400" dirty="0" smtClean="0">
                <a:solidFill>
                  <a:srgbClr val="0000FF"/>
                </a:solidFill>
              </a:rPr>
              <a:t>recursive </a:t>
            </a:r>
            <a:r>
              <a:rPr lang="en-US" sz="3400" dirty="0" smtClean="0"/>
              <a:t>implementation</a:t>
            </a:r>
          </a:p>
          <a:p>
            <a:r>
              <a:rPr lang="en-US" sz="3400" dirty="0" smtClean="0"/>
              <a:t>Saw </a:t>
            </a:r>
            <a:r>
              <a:rPr lang="en-US" sz="3400" dirty="0" smtClean="0">
                <a:solidFill>
                  <a:srgbClr val="0000FF"/>
                </a:solidFill>
              </a:rPr>
              <a:t>stack </a:t>
            </a:r>
            <a:r>
              <a:rPr lang="en-US" sz="3400" dirty="0" smtClean="0"/>
              <a:t>implementation</a:t>
            </a:r>
          </a:p>
          <a:p>
            <a:r>
              <a:rPr lang="en-US" sz="3400" dirty="0" smtClean="0"/>
              <a:t>Can we do better?</a:t>
            </a:r>
            <a:endParaRPr lang="en-US" sz="3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Finding the Maximum Object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normAutofit fontScale="92500" lnSpcReduction="20000"/>
          </a:bodyPr>
          <a:lstStyle/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As is finding the maximum object</a:t>
            </a:r>
          </a:p>
          <a:p>
            <a:pPr>
              <a:buFontTx/>
              <a:buNone/>
            </a:pPr>
            <a:endParaRPr lang="en-US" altLang="en-US" sz="1600" smtClean="0">
              <a:latin typeface="Consolas" pitchFamily="49" charset="0"/>
              <a:cs typeface="Arial" charset="0"/>
            </a:endParaRPr>
          </a:p>
          <a:p>
            <a:pPr>
              <a:buFontTx/>
              <a:buNone/>
            </a:pPr>
            <a:r>
              <a:rPr lang="en-US" altLang="en-US" sz="1600" smtClean="0">
                <a:latin typeface="Consolas" pitchFamily="49" charset="0"/>
                <a:cs typeface="Arial" charset="0"/>
              </a:rPr>
              <a:t>		template &lt;typename Type&gt;</a:t>
            </a:r>
          </a:p>
          <a:p>
            <a:pPr>
              <a:buFontTx/>
              <a:buNone/>
            </a:pPr>
            <a:r>
              <a:rPr lang="en-US" altLang="en-US" sz="1600" smtClean="0">
                <a:latin typeface="Consolas" pitchFamily="49" charset="0"/>
                <a:cs typeface="Arial" charset="0"/>
              </a:rPr>
              <a:t>		Type Binary_search_node&lt;Type&gt;::back() const {</a:t>
            </a:r>
          </a:p>
          <a:p>
            <a:pPr>
              <a:buFontTx/>
              <a:buNone/>
            </a:pPr>
            <a:r>
              <a:rPr lang="en-US" altLang="en-US" sz="1600" smtClean="0">
                <a:latin typeface="Consolas" pitchFamily="49" charset="0"/>
                <a:cs typeface="Arial" charset="0"/>
              </a:rPr>
              <a:t>		    </a:t>
            </a:r>
            <a:r>
              <a:rPr lang="en-US" altLang="en-US" sz="1600" b="1" smtClean="0">
                <a:latin typeface="Consolas" pitchFamily="49" charset="0"/>
                <a:cs typeface="Arial" charset="0"/>
              </a:rPr>
              <a:t>return</a:t>
            </a:r>
            <a:r>
              <a:rPr lang="en-US" altLang="en-US" sz="1600" smtClean="0">
                <a:latin typeface="Consolas" pitchFamily="49" charset="0"/>
                <a:cs typeface="Arial" charset="0"/>
              </a:rPr>
              <a:t> ( right()-&gt;empty() ) </a:t>
            </a:r>
            <a:r>
              <a:rPr lang="en-US" altLang="en-US" sz="1600" b="1" smtClean="0">
                <a:latin typeface="Consolas" pitchFamily="49" charset="0"/>
                <a:cs typeface="Arial" charset="0"/>
              </a:rPr>
              <a:t>?</a:t>
            </a:r>
            <a:r>
              <a:rPr lang="en-US" altLang="en-US" sz="1600" smtClean="0">
                <a:latin typeface="Consolas" pitchFamily="49" charset="0"/>
                <a:cs typeface="Arial" charset="0"/>
              </a:rPr>
              <a:t> retrieve() </a:t>
            </a:r>
            <a:r>
              <a:rPr lang="en-US" altLang="en-US" sz="1600" b="1" smtClean="0">
                <a:latin typeface="Consolas" pitchFamily="49" charset="0"/>
                <a:cs typeface="Arial" charset="0"/>
              </a:rPr>
              <a:t>:</a:t>
            </a:r>
            <a:r>
              <a:rPr lang="en-US" altLang="en-US" sz="1600" smtClean="0">
                <a:latin typeface="Consolas" pitchFamily="49" charset="0"/>
                <a:cs typeface="Arial" charset="0"/>
              </a:rPr>
              <a:t> right()-&gt;back();</a:t>
            </a:r>
          </a:p>
          <a:p>
            <a:pPr>
              <a:buFontTx/>
              <a:buNone/>
            </a:pPr>
            <a:r>
              <a:rPr lang="en-US" altLang="en-US" sz="1600" smtClean="0">
                <a:latin typeface="Consolas" pitchFamily="49" charset="0"/>
                <a:cs typeface="Arial" charset="0"/>
              </a:rPr>
              <a:t>		}</a:t>
            </a:r>
          </a:p>
          <a:p>
            <a:pPr>
              <a:buFontTx/>
              <a:buNone/>
            </a:pPr>
            <a:endParaRPr lang="en-US" altLang="en-US" sz="1600" smtClean="0">
              <a:latin typeface="Consolas" pitchFamily="49" charset="0"/>
              <a:cs typeface="Arial" charset="0"/>
            </a:endParaRPr>
          </a:p>
          <a:p>
            <a:pPr>
              <a:buFontTx/>
              <a:buNone/>
            </a:pPr>
            <a:endParaRPr lang="en-US" altLang="en-US" sz="1600" smtClean="0">
              <a:latin typeface="Consolas" pitchFamily="49" charset="0"/>
              <a:cs typeface="Arial" charset="0"/>
            </a:endParaRPr>
          </a:p>
          <a:p>
            <a:pPr>
              <a:buFontTx/>
              <a:buNone/>
            </a:pPr>
            <a:endParaRPr lang="en-US" altLang="en-US" sz="1600" smtClean="0">
              <a:latin typeface="Consolas" pitchFamily="49" charset="0"/>
              <a:cs typeface="Arial" charset="0"/>
            </a:endParaRPr>
          </a:p>
          <a:p>
            <a:pPr>
              <a:buFontTx/>
              <a:buNone/>
            </a:pPr>
            <a:endParaRPr lang="en-US" altLang="en-US" sz="1600" smtClean="0">
              <a:latin typeface="Consolas" pitchFamily="49" charset="0"/>
              <a:cs typeface="Arial" charset="0"/>
            </a:endParaRPr>
          </a:p>
          <a:p>
            <a:pPr>
              <a:buFontTx/>
              <a:buNone/>
            </a:pPr>
            <a:endParaRPr lang="en-US" altLang="en-US" sz="1600" smtClean="0">
              <a:latin typeface="Consolas" pitchFamily="49" charset="0"/>
              <a:cs typeface="Arial" charset="0"/>
            </a:endParaRPr>
          </a:p>
          <a:p>
            <a:pPr>
              <a:buFontTx/>
              <a:buNone/>
            </a:pPr>
            <a:endParaRPr lang="en-US" altLang="en-US" sz="1600" smtClean="0">
              <a:latin typeface="Consolas" pitchFamily="49" charset="0"/>
              <a:cs typeface="Arial" charset="0"/>
            </a:endParaRPr>
          </a:p>
          <a:p>
            <a:pPr>
              <a:buFontTx/>
              <a:buNone/>
            </a:pPr>
            <a:endParaRPr lang="en-US" altLang="en-US" sz="1600" smtClean="0">
              <a:latin typeface="Consolas" pitchFamily="49" charset="0"/>
              <a:cs typeface="Arial" charset="0"/>
            </a:endParaRPr>
          </a:p>
          <a:p>
            <a:pPr>
              <a:buFontTx/>
              <a:buNone/>
            </a:pPr>
            <a:endParaRPr lang="en-US" altLang="en-US" sz="1600" smtClean="0">
              <a:latin typeface="Consolas" pitchFamily="49" charset="0"/>
              <a:cs typeface="Arial" charset="0"/>
            </a:endParaRP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The extreme values are not necessarily leaf nodes</a:t>
            </a:r>
          </a:p>
          <a:p>
            <a:pPr>
              <a:buFontTx/>
              <a:buNone/>
            </a:pPr>
            <a:endParaRPr lang="en-US" altLang="en-US" sz="1600" smtClean="0">
              <a:latin typeface="Consolas" pitchFamily="49" charset="0"/>
              <a:cs typeface="Arial" charset="0"/>
            </a:endParaRPr>
          </a:p>
        </p:txBody>
      </p:sp>
      <p:sp>
        <p:nvSpPr>
          <p:cNvPr id="25604" name="Picture 7" descr="C:\Users\dwharder\Desktop\d2.png"/>
          <p:cNvSpPr>
            <a:spLocks noChangeAspect="1" noChangeArrowheads="1"/>
          </p:cNvSpPr>
          <p:nvPr/>
        </p:nvSpPr>
        <p:spPr bwMode="auto">
          <a:xfrm>
            <a:off x="180975" y="3484563"/>
            <a:ext cx="8782050" cy="2230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CA" altLang="en-US" sz="1800"/>
          </a:p>
        </p:txBody>
      </p:sp>
      <p:pic>
        <p:nvPicPr>
          <p:cNvPr id="25606" name="Picture 5" descr="C:\Users\dwharder\Desktop\kv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79388" y="3462973"/>
            <a:ext cx="8783637" cy="2241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545255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8" descr="C:\Users\dwharder\Desktop\d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071563" y="4437063"/>
            <a:ext cx="6962775" cy="176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27" name="Picture 7" descr="C:\Users\dwharder\Desktop\d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071563" y="2565400"/>
            <a:ext cx="6962775" cy="176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2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-36662"/>
            <a:ext cx="8229600" cy="1143000"/>
          </a:xfrm>
        </p:spPr>
        <p:txBody>
          <a:bodyPr/>
          <a:lstStyle/>
          <a:p>
            <a:r>
              <a:rPr lang="en-US" altLang="en-US" dirty="0" smtClean="0">
                <a:latin typeface="Arial" charset="0"/>
                <a:cs typeface="Arial" charset="0"/>
              </a:rPr>
              <a:t>Find</a:t>
            </a:r>
          </a:p>
        </p:txBody>
      </p:sp>
      <p:sp>
        <p:nvSpPr>
          <p:cNvPr id="2662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859196"/>
            <a:ext cx="8686800" cy="5815135"/>
          </a:xfrm>
        </p:spPr>
        <p:txBody>
          <a:bodyPr>
            <a:normAutofit lnSpcReduction="10000"/>
          </a:bodyPr>
          <a:lstStyle/>
          <a:p>
            <a:pPr>
              <a:buFont typeface="Arial" charset="0"/>
              <a:buNone/>
            </a:pPr>
            <a:r>
              <a:rPr lang="en-US" altLang="en-US" sz="2595" dirty="0" smtClean="0">
                <a:latin typeface="Arial" charset="0"/>
                <a:cs typeface="Arial" charset="0"/>
              </a:rPr>
              <a:t>	To determine membership, traverse the tree based on the linear relationship:</a:t>
            </a:r>
          </a:p>
          <a:p>
            <a:pPr lvl="1"/>
            <a:r>
              <a:rPr lang="en-US" altLang="en-US" sz="2378" dirty="0" smtClean="0">
                <a:latin typeface="Arial" charset="0"/>
                <a:cs typeface="Arial" charset="0"/>
              </a:rPr>
              <a:t>If a node containing the value is found, </a:t>
            </a:r>
            <a:r>
              <a:rPr lang="en-US" altLang="en-US" sz="2378" i="1" dirty="0" smtClean="0">
                <a:latin typeface="Arial" charset="0"/>
                <a:cs typeface="Arial" charset="0"/>
              </a:rPr>
              <a:t>e</a:t>
            </a:r>
            <a:r>
              <a:rPr lang="en-US" altLang="en-US" sz="2378" dirty="0" smtClean="0">
                <a:latin typeface="Arial" charset="0"/>
                <a:cs typeface="Arial" charset="0"/>
              </a:rPr>
              <a:t>.</a:t>
            </a:r>
            <a:r>
              <a:rPr lang="en-US" altLang="en-US" sz="2378" i="1" dirty="0" smtClean="0">
                <a:latin typeface="Arial" charset="0"/>
                <a:cs typeface="Arial" charset="0"/>
              </a:rPr>
              <a:t>g</a:t>
            </a:r>
            <a:r>
              <a:rPr lang="en-US" altLang="en-US" sz="2378" dirty="0" smtClean="0">
                <a:latin typeface="Arial" charset="0"/>
                <a:cs typeface="Arial" charset="0"/>
              </a:rPr>
              <a:t>., 81, return 1</a:t>
            </a:r>
          </a:p>
          <a:p>
            <a:pPr lvl="1">
              <a:buFont typeface="Arial" charset="0"/>
              <a:buNone/>
            </a:pPr>
            <a:endParaRPr lang="en-US" altLang="en-US" dirty="0" smtClean="0">
              <a:latin typeface="Arial" charset="0"/>
              <a:cs typeface="Arial" charset="0"/>
            </a:endParaRPr>
          </a:p>
          <a:p>
            <a:pPr lvl="1"/>
            <a:endParaRPr lang="en-US" altLang="en-US" i="1" dirty="0" smtClean="0">
              <a:latin typeface="Arial" charset="0"/>
              <a:cs typeface="Arial" charset="0"/>
            </a:endParaRPr>
          </a:p>
          <a:p>
            <a:pPr lvl="1">
              <a:buFont typeface="Arial" charset="0"/>
              <a:buNone/>
            </a:pPr>
            <a:endParaRPr lang="en-US" altLang="en-US" i="1" dirty="0" smtClean="0">
              <a:latin typeface="Arial" charset="0"/>
              <a:cs typeface="Arial" charset="0"/>
            </a:endParaRPr>
          </a:p>
          <a:p>
            <a:pPr lvl="1"/>
            <a:endParaRPr lang="en-US" altLang="en-US" sz="1100" i="1" dirty="0" smtClean="0">
              <a:latin typeface="Arial" charset="0"/>
              <a:cs typeface="Arial" charset="0"/>
            </a:endParaRPr>
          </a:p>
          <a:p>
            <a:pPr lvl="1"/>
            <a:endParaRPr lang="en-US" altLang="en-US" dirty="0" smtClean="0">
              <a:latin typeface="Arial" charset="0"/>
              <a:cs typeface="Arial" charset="0"/>
            </a:endParaRPr>
          </a:p>
          <a:p>
            <a:pPr lvl="1"/>
            <a:endParaRPr lang="en-US" altLang="en-US" sz="2200" dirty="0" smtClean="0">
              <a:latin typeface="Arial" charset="0"/>
              <a:cs typeface="Arial" charset="0"/>
            </a:endParaRPr>
          </a:p>
          <a:p>
            <a:pPr lvl="1"/>
            <a:endParaRPr lang="en-US" altLang="en-US" sz="2200" dirty="0" smtClean="0">
              <a:latin typeface="Arial" charset="0"/>
              <a:cs typeface="Arial" charset="0"/>
            </a:endParaRPr>
          </a:p>
          <a:p>
            <a:pPr lvl="1"/>
            <a:endParaRPr lang="en-US" altLang="en-US" sz="2200" dirty="0" smtClean="0">
              <a:latin typeface="Arial" charset="0"/>
              <a:cs typeface="Arial" charset="0"/>
            </a:endParaRPr>
          </a:p>
          <a:p>
            <a:pPr lvl="1"/>
            <a:endParaRPr lang="en-US" altLang="en-US" sz="2200" dirty="0" smtClean="0">
              <a:latin typeface="Arial" charset="0"/>
              <a:cs typeface="Arial" charset="0"/>
            </a:endParaRPr>
          </a:p>
          <a:p>
            <a:pPr lvl="1"/>
            <a:endParaRPr lang="en-US" altLang="en-US" sz="2200" dirty="0" smtClean="0">
              <a:latin typeface="Arial" charset="0"/>
              <a:cs typeface="Arial" charset="0"/>
            </a:endParaRPr>
          </a:p>
          <a:p>
            <a:pPr lvl="1"/>
            <a:r>
              <a:rPr lang="en-US" altLang="en-US" sz="2200" dirty="0" smtClean="0">
                <a:latin typeface="Arial" charset="0"/>
                <a:cs typeface="Arial" charset="0"/>
              </a:rPr>
              <a:t>If </a:t>
            </a:r>
            <a:r>
              <a:rPr lang="en-US" altLang="en-US" sz="2200" dirty="0" smtClean="0">
                <a:latin typeface="Arial" charset="0"/>
                <a:cs typeface="Arial" charset="0"/>
              </a:rPr>
              <a:t>an empty node is reached, </a:t>
            </a:r>
            <a:r>
              <a:rPr lang="en-US" altLang="en-US" sz="2200" i="1" dirty="0" smtClean="0">
                <a:latin typeface="Arial" charset="0"/>
                <a:cs typeface="Arial" charset="0"/>
              </a:rPr>
              <a:t>e</a:t>
            </a:r>
            <a:r>
              <a:rPr lang="en-US" altLang="en-US" sz="2200" dirty="0" smtClean="0">
                <a:latin typeface="Arial" charset="0"/>
                <a:cs typeface="Arial" charset="0"/>
              </a:rPr>
              <a:t>.</a:t>
            </a:r>
            <a:r>
              <a:rPr lang="en-US" altLang="en-US" sz="2200" i="1" dirty="0" smtClean="0">
                <a:latin typeface="Arial" charset="0"/>
                <a:cs typeface="Arial" charset="0"/>
              </a:rPr>
              <a:t>g</a:t>
            </a:r>
            <a:r>
              <a:rPr lang="en-US" altLang="en-US" sz="2200" dirty="0" smtClean="0">
                <a:latin typeface="Arial" charset="0"/>
                <a:cs typeface="Arial" charset="0"/>
              </a:rPr>
              <a:t>., 36, the object is not in the tree:</a:t>
            </a: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4170952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Insert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Recall that a Sorted List is implicitly ordered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It does not make sense to have member functions such as </a:t>
            </a:r>
            <a:r>
              <a:rPr lang="en-US" altLang="en-US" smtClean="0">
                <a:latin typeface="Consolas" pitchFamily="49" charset="0"/>
                <a:cs typeface="Arial" charset="0"/>
              </a:rPr>
              <a:t>push_front</a:t>
            </a:r>
            <a:r>
              <a:rPr lang="en-US" altLang="en-US" smtClean="0">
                <a:latin typeface="Arial" charset="0"/>
                <a:cs typeface="Arial" charset="0"/>
              </a:rPr>
              <a:t> and </a:t>
            </a:r>
            <a:r>
              <a:rPr lang="en-US" altLang="en-US" smtClean="0">
                <a:latin typeface="Consolas" pitchFamily="49" charset="0"/>
                <a:cs typeface="Arial" charset="0"/>
              </a:rPr>
              <a:t>push_back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Insertion will be performed by a single </a:t>
            </a:r>
            <a:r>
              <a:rPr lang="en-US" altLang="en-US" smtClean="0">
                <a:latin typeface="Consolas" pitchFamily="49" charset="0"/>
                <a:cs typeface="Arial" charset="0"/>
              </a:rPr>
              <a:t>insert</a:t>
            </a:r>
            <a:r>
              <a:rPr lang="en-US" altLang="en-US" smtClean="0">
                <a:latin typeface="Arial" charset="0"/>
                <a:cs typeface="Arial" charset="0"/>
              </a:rPr>
              <a:t> member function which places the object into the correct location</a:t>
            </a: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4223707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6" descr="C:\Users\dwharder\Desktop\d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80975" y="2484438"/>
            <a:ext cx="8782050" cy="2230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69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Insert</a:t>
            </a:r>
          </a:p>
        </p:txBody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An insertion will be performed at a leaf node: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Any empty node is a possible location for an insertion</a:t>
            </a:r>
          </a:p>
          <a:p>
            <a:endParaRPr lang="en-US" altLang="en-US" smtClean="0">
              <a:latin typeface="Arial" charset="0"/>
              <a:cs typeface="Arial" charset="0"/>
            </a:endParaRPr>
          </a:p>
          <a:p>
            <a:endParaRPr lang="en-US" altLang="en-US" smtClean="0">
              <a:latin typeface="Arial" charset="0"/>
              <a:cs typeface="Arial" charset="0"/>
            </a:endParaRPr>
          </a:p>
          <a:p>
            <a:endParaRPr lang="en-US" altLang="en-US" smtClean="0">
              <a:latin typeface="Arial" charset="0"/>
              <a:cs typeface="Arial" charset="0"/>
            </a:endParaRPr>
          </a:p>
          <a:p>
            <a:endParaRPr lang="en-US" altLang="en-US" smtClean="0">
              <a:latin typeface="Arial" charset="0"/>
              <a:cs typeface="Arial" charset="0"/>
            </a:endParaRPr>
          </a:p>
          <a:p>
            <a:endParaRPr lang="en-US" altLang="en-US" smtClean="0">
              <a:latin typeface="Arial" charset="0"/>
              <a:cs typeface="Arial" charset="0"/>
            </a:endParaRPr>
          </a:p>
          <a:p>
            <a:endParaRPr lang="en-US" altLang="en-US" smtClean="0">
              <a:latin typeface="Arial" charset="0"/>
              <a:cs typeface="Arial" charset="0"/>
            </a:endParaRPr>
          </a:p>
          <a:p>
            <a:endParaRPr lang="en-US" altLang="en-US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The values which may be inserted at any empty node depend on the surrounding nodes</a:t>
            </a: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4193208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Insert</a:t>
            </a:r>
          </a:p>
        </p:txBody>
      </p:sp>
      <p:sp>
        <p:nvSpPr>
          <p:cNvPr id="30723" name="Rectangle 3"/>
          <p:cNvSpPr>
            <a:spLocks noGrp="1"/>
          </p:cNvSpPr>
          <p:nvPr>
            <p:ph type="body" idx="4294967295"/>
          </p:nvPr>
        </p:nvSpPr>
        <p:spPr/>
        <p:txBody>
          <a:bodyPr>
            <a:normAutofit/>
          </a:bodyPr>
          <a:lstStyle/>
          <a:p>
            <a:pPr>
              <a:buFont typeface="Arial" charset="0"/>
              <a:buNone/>
            </a:pPr>
            <a:r>
              <a:rPr lang="en-US" altLang="en-US" sz="2400" dirty="0" smtClean="0">
                <a:latin typeface="Arial" charset="0"/>
                <a:cs typeface="Arial" charset="0"/>
              </a:rPr>
              <a:t>	For example, this node may hold 48, 49, or 50</a:t>
            </a:r>
          </a:p>
        </p:txBody>
      </p:sp>
      <p:pic>
        <p:nvPicPr>
          <p:cNvPr id="30724" name="Picture 7" descr="C:\Users\dwharder\Desktop\d7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80975" y="2484438"/>
            <a:ext cx="8782050" cy="2230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731845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Insert</a:t>
            </a:r>
          </a:p>
        </p:txBody>
      </p:sp>
      <p:sp>
        <p:nvSpPr>
          <p:cNvPr id="31747" name="Rectangle 3"/>
          <p:cNvSpPr>
            <a:spLocks noGrp="1"/>
          </p:cNvSpPr>
          <p:nvPr>
            <p:ph type="body" idx="4294967295"/>
          </p:nvPr>
        </p:nvSpPr>
        <p:spPr/>
        <p:txBody>
          <a:bodyPr>
            <a:normAutofit/>
          </a:bodyPr>
          <a:lstStyle/>
          <a:p>
            <a:pPr>
              <a:buFont typeface="Arial" charset="0"/>
              <a:buNone/>
            </a:pPr>
            <a:r>
              <a:rPr lang="en-US" altLang="en-US" sz="2400" dirty="0" smtClean="0">
                <a:latin typeface="Arial" charset="0"/>
                <a:cs typeface="Arial" charset="0"/>
              </a:rPr>
              <a:t>	An insertion at this location must be 35, 36, 37, or 38</a:t>
            </a:r>
          </a:p>
        </p:txBody>
      </p:sp>
      <p:pic>
        <p:nvPicPr>
          <p:cNvPr id="31748" name="Picture 8" descr="C:\Users\dwharder\Desktop\d8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80975" y="2484438"/>
            <a:ext cx="8782050" cy="2230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4234749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Insert</a:t>
            </a:r>
          </a:p>
        </p:txBody>
      </p:sp>
      <p:sp>
        <p:nvSpPr>
          <p:cNvPr id="32771" name="Rectangle 3"/>
          <p:cNvSpPr>
            <a:spLocks noGrp="1"/>
          </p:cNvSpPr>
          <p:nvPr>
            <p:ph type="body" idx="4294967295"/>
          </p:nvPr>
        </p:nvSpPr>
        <p:spPr/>
        <p:txBody>
          <a:bodyPr>
            <a:normAutofit/>
          </a:bodyPr>
          <a:lstStyle/>
          <a:p>
            <a:pPr>
              <a:buFont typeface="Arial" charset="0"/>
              <a:buNone/>
            </a:pPr>
            <a:r>
              <a:rPr lang="en-US" altLang="en-US" sz="2400" dirty="0" smtClean="0">
                <a:latin typeface="Arial" charset="0"/>
                <a:cs typeface="Arial" charset="0"/>
              </a:rPr>
              <a:t>	This empty node may hold values from 71 to 74</a:t>
            </a:r>
          </a:p>
        </p:txBody>
      </p:sp>
      <p:pic>
        <p:nvPicPr>
          <p:cNvPr id="32772" name="Picture 9" descr="C:\Users\dwharder\Desktop\d9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80975" y="2484438"/>
            <a:ext cx="8782050" cy="2230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984977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Insert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 smtClean="0">
                <a:latin typeface="Arial" charset="0"/>
                <a:cs typeface="Arial" charset="0"/>
              </a:rPr>
              <a:t>	Like find, we will step through the tree</a:t>
            </a:r>
          </a:p>
          <a:p>
            <a:pPr lvl="1"/>
            <a:r>
              <a:rPr lang="en-US" altLang="en-US" dirty="0" smtClean="0">
                <a:latin typeface="Arial" charset="0"/>
                <a:cs typeface="Arial" charset="0"/>
              </a:rPr>
              <a:t>If we find the object already in the tree, we will return</a:t>
            </a:r>
          </a:p>
          <a:p>
            <a:pPr lvl="2"/>
            <a:r>
              <a:rPr lang="en-US" altLang="en-US" dirty="0" smtClean="0">
                <a:latin typeface="Arial" charset="0"/>
                <a:cs typeface="Arial" charset="0"/>
              </a:rPr>
              <a:t>The object is already in the binary search tree (no duplicates)</a:t>
            </a:r>
          </a:p>
          <a:p>
            <a:pPr lvl="1"/>
            <a:r>
              <a:rPr lang="en-US" altLang="en-US" dirty="0" smtClean="0">
                <a:latin typeface="Arial" charset="0"/>
                <a:cs typeface="Arial" charset="0"/>
              </a:rPr>
              <a:t>Otherwise, we will arrive at an empty node</a:t>
            </a:r>
          </a:p>
          <a:p>
            <a:pPr lvl="1"/>
            <a:r>
              <a:rPr lang="en-US" altLang="en-US" dirty="0" smtClean="0">
                <a:latin typeface="Arial" charset="0"/>
                <a:cs typeface="Arial" charset="0"/>
              </a:rPr>
              <a:t>The object will be inserted into that location</a:t>
            </a:r>
          </a:p>
          <a:p>
            <a:pPr lvl="1"/>
            <a:r>
              <a:rPr lang="en-US" altLang="en-US" dirty="0" smtClean="0">
                <a:latin typeface="Arial" charset="0"/>
                <a:cs typeface="Arial" charset="0"/>
              </a:rPr>
              <a:t>The run time is </a:t>
            </a:r>
            <a:r>
              <a:rPr lang="en-US" altLang="en-US" b="1" dirty="0" smtClean="0">
                <a:latin typeface="Times New Roman" pitchFamily="18" charset="0"/>
                <a:cs typeface="Times New Roman" pitchFamily="18" charset="0"/>
              </a:rPr>
              <a:t>O</a:t>
            </a:r>
            <a:r>
              <a:rPr lang="en-US" altLang="en-US" dirty="0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en-US" i="1" dirty="0" smtClean="0"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US" altLang="en-US" dirty="0" smtClean="0">
                <a:latin typeface="Times New Roman" pitchFamily="18" charset="0"/>
                <a:cs typeface="Times New Roman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271561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Insert</a:t>
            </a:r>
          </a:p>
        </p:txBody>
      </p:sp>
      <p:sp>
        <p:nvSpPr>
          <p:cNvPr id="34819" name="Rectangle 3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In inserting the value 52, we traverse the tree until we reach an empty node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The left sub-tree of 54 is an empty node</a:t>
            </a:r>
          </a:p>
        </p:txBody>
      </p:sp>
      <p:pic>
        <p:nvPicPr>
          <p:cNvPr id="34820" name="Picture 6" descr="C:\Users\dwharder\Desktop\d1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80975" y="3270250"/>
            <a:ext cx="8782050" cy="2230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411341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6" descr="C:\Users\dwharder\Desktop\d1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80975" y="3270250"/>
            <a:ext cx="8782050" cy="2230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843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Insert</a:t>
            </a:r>
          </a:p>
        </p:txBody>
      </p:sp>
      <p:sp>
        <p:nvSpPr>
          <p:cNvPr id="35844" name="Rectangle 3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A new leaf node is created and assigned to the member variable </a:t>
            </a:r>
            <a:r>
              <a:rPr lang="en-US" altLang="en-US" smtClean="0">
                <a:latin typeface="Consolas" pitchFamily="49" charset="0"/>
                <a:cs typeface="Arial" charset="0"/>
              </a:rPr>
              <a:t>left_tree</a:t>
            </a: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686340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Morris Traversal </a:t>
            </a:r>
            <a:br>
              <a:rPr lang="en-US" dirty="0" smtClean="0"/>
            </a:br>
            <a:r>
              <a:rPr lang="en-US" dirty="0" smtClean="0"/>
              <a:t>No stacks, no recursion!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042" y="1627180"/>
            <a:ext cx="7838954" cy="499924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Insert</a:t>
            </a:r>
          </a:p>
        </p:txBody>
      </p:sp>
      <p:sp>
        <p:nvSpPr>
          <p:cNvPr id="36867" name="Rectangle 3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In inserting 40, we determine the right sub-tree of 39 is an empty node</a:t>
            </a:r>
            <a:endParaRPr lang="en-US" altLang="en-US" smtClean="0">
              <a:latin typeface="Consolas" pitchFamily="49" charset="0"/>
              <a:cs typeface="Arial" charset="0"/>
            </a:endParaRPr>
          </a:p>
        </p:txBody>
      </p:sp>
      <p:sp>
        <p:nvSpPr>
          <p:cNvPr id="36868" name="Picture 2" descr="C:\Users\dwharder\Desktop\d12.png"/>
          <p:cNvSpPr>
            <a:spLocks noChangeAspect="1" noChangeArrowheads="1"/>
          </p:cNvSpPr>
          <p:nvPr/>
        </p:nvSpPr>
        <p:spPr bwMode="auto">
          <a:xfrm>
            <a:off x="180975" y="3270250"/>
            <a:ext cx="8782050" cy="2230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CA" altLang="en-US" sz="1800"/>
          </a:p>
        </p:txBody>
      </p:sp>
      <p:pic>
        <p:nvPicPr>
          <p:cNvPr id="36869" name="Picture 8" descr="C:\Users\dwharder\Desktop\kv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79388" y="3265488"/>
            <a:ext cx="8783637" cy="223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795195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Insert</a:t>
            </a:r>
          </a:p>
        </p:txBody>
      </p:sp>
      <p:sp>
        <p:nvSpPr>
          <p:cNvPr id="37891" name="Rectangle 3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A new leaf node storing 40 is created and assigned to the member variable </a:t>
            </a:r>
            <a:r>
              <a:rPr lang="en-US" altLang="en-US" smtClean="0">
                <a:latin typeface="Consolas" pitchFamily="49" charset="0"/>
                <a:cs typeface="Arial" charset="0"/>
              </a:rPr>
              <a:t>right_tree</a:t>
            </a:r>
          </a:p>
        </p:txBody>
      </p:sp>
      <p:sp>
        <p:nvSpPr>
          <p:cNvPr id="37892" name="Picture 2" descr="C:\Users\dwharder\Desktop\d13.png"/>
          <p:cNvSpPr>
            <a:spLocks noChangeAspect="1" noChangeArrowheads="1"/>
          </p:cNvSpPr>
          <p:nvPr/>
        </p:nvSpPr>
        <p:spPr bwMode="auto">
          <a:xfrm>
            <a:off x="180975" y="3270250"/>
            <a:ext cx="8782050" cy="2230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CA" altLang="en-US" sz="1800"/>
          </a:p>
        </p:txBody>
      </p:sp>
      <p:pic>
        <p:nvPicPr>
          <p:cNvPr id="37893" name="Picture 7" descr="C:\Users\dwharder\Desktop\kv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79388" y="3268663"/>
            <a:ext cx="8783637" cy="223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76403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Erase</a:t>
            </a:r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A node being erased is not always going to be a leaf node</a:t>
            </a:r>
          </a:p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There are three possible scenarios: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The node is a leaf node,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It has exactly one child, or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It has two children (it is a full node)</a:t>
            </a:r>
          </a:p>
        </p:txBody>
      </p:sp>
      <p:pic>
        <p:nvPicPr>
          <p:cNvPr id="41988" name="Picture 5" descr="C:\Users\dwharder\Desktop\e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80975" y="3357563"/>
            <a:ext cx="8782050" cy="190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242873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>
                <a:latin typeface="Arial" charset="0"/>
                <a:cs typeface="Arial" charset="0"/>
              </a:rPr>
              <a:t>Erase</a:t>
            </a:r>
          </a:p>
        </p:txBody>
      </p:sp>
      <p:sp>
        <p:nvSpPr>
          <p:cNvPr id="430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 typeface="Arial" charset="0"/>
              <a:buNone/>
            </a:pPr>
            <a:r>
              <a:rPr lang="en-US" altLang="en-US" sz="2400" dirty="0" smtClean="0">
                <a:latin typeface="Arial" charset="0"/>
                <a:cs typeface="Arial" charset="0"/>
              </a:rPr>
              <a:t>	A leaf node simply must be removed and the appropriate member variable of the parent is set to </a:t>
            </a:r>
            <a:r>
              <a:rPr lang="en-US" altLang="en-US" sz="2400" dirty="0" err="1" smtClean="0">
                <a:latin typeface="Consolas" pitchFamily="49" charset="0"/>
                <a:cs typeface="Arial" charset="0"/>
              </a:rPr>
              <a:t>nullptr</a:t>
            </a:r>
            <a:endParaRPr lang="en-US" altLang="en-US" sz="2400" dirty="0" smtClean="0">
              <a:latin typeface="Consolas" pitchFamily="49" charset="0"/>
              <a:cs typeface="Arial" charset="0"/>
            </a:endParaRPr>
          </a:p>
          <a:p>
            <a:pPr lvl="1"/>
            <a:r>
              <a:rPr lang="en-US" altLang="en-US" sz="2400" dirty="0" smtClean="0">
                <a:latin typeface="Arial" charset="0"/>
                <a:cs typeface="Arial" charset="0"/>
              </a:rPr>
              <a:t>Consider removing 75</a:t>
            </a:r>
            <a:endParaRPr lang="en-US" altLang="en-US" sz="2400" dirty="0" smtClean="0">
              <a:latin typeface="Consolas" pitchFamily="49" charset="0"/>
              <a:cs typeface="Arial" charset="0"/>
            </a:endParaRPr>
          </a:p>
        </p:txBody>
      </p:sp>
      <p:pic>
        <p:nvPicPr>
          <p:cNvPr id="43012" name="Picture 6" descr="C:\Users\dwharder\Desktop\e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80975" y="3357563"/>
            <a:ext cx="8782050" cy="190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898809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>
                <a:latin typeface="Arial" charset="0"/>
                <a:cs typeface="Arial" charset="0"/>
              </a:rPr>
              <a:t>Erase</a:t>
            </a:r>
          </a:p>
        </p:txBody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The node is deleted and </a:t>
            </a:r>
            <a:r>
              <a:rPr lang="en-US" altLang="en-US" smtClean="0">
                <a:latin typeface="Consolas" pitchFamily="49" charset="0"/>
                <a:cs typeface="Arial" charset="0"/>
              </a:rPr>
              <a:t>left_tree</a:t>
            </a:r>
            <a:r>
              <a:rPr lang="en-US" altLang="en-US" smtClean="0">
                <a:latin typeface="Arial" charset="0"/>
                <a:cs typeface="Arial" charset="0"/>
              </a:rPr>
              <a:t> of 81 is set to </a:t>
            </a:r>
            <a:r>
              <a:rPr lang="en-US" altLang="en-US" smtClean="0">
                <a:latin typeface="Consolas" pitchFamily="49" charset="0"/>
                <a:cs typeface="Arial" charset="0"/>
              </a:rPr>
              <a:t>nullptr</a:t>
            </a:r>
          </a:p>
        </p:txBody>
      </p:sp>
      <p:pic>
        <p:nvPicPr>
          <p:cNvPr id="44036" name="Picture 2" descr="C:\Users\dwharder\Desktop\e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80975" y="3357563"/>
            <a:ext cx="8782050" cy="190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32286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Erase</a:t>
            </a:r>
          </a:p>
        </p:txBody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mtClean="0">
                <a:solidFill>
                  <a:srgbClr val="000000"/>
                </a:solidFill>
                <a:latin typeface="Arial" charset="0"/>
                <a:cs typeface="Arial" charset="0"/>
              </a:rPr>
              <a:t>	Erasing the node containing 40 is similar</a:t>
            </a:r>
            <a:endParaRPr lang="en-US" altLang="en-US" smtClean="0">
              <a:solidFill>
                <a:srgbClr val="000000"/>
              </a:solidFill>
              <a:latin typeface="Consolas" pitchFamily="49" charset="0"/>
              <a:cs typeface="Arial" charset="0"/>
            </a:endParaRPr>
          </a:p>
        </p:txBody>
      </p:sp>
      <p:pic>
        <p:nvPicPr>
          <p:cNvPr id="45060" name="Picture 7" descr="C:\Users\dwharder\Desktop\e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80975" y="3357563"/>
            <a:ext cx="8782050" cy="190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860279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Erase</a:t>
            </a:r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The node is deleted and </a:t>
            </a:r>
            <a:r>
              <a:rPr lang="en-US" altLang="en-US" smtClean="0">
                <a:latin typeface="Consolas" pitchFamily="49" charset="0"/>
                <a:cs typeface="Arial" charset="0"/>
              </a:rPr>
              <a:t>right_tree</a:t>
            </a:r>
            <a:r>
              <a:rPr lang="en-US" altLang="en-US" smtClean="0">
                <a:latin typeface="Arial" charset="0"/>
                <a:cs typeface="Arial" charset="0"/>
              </a:rPr>
              <a:t> of 39 is set to </a:t>
            </a:r>
            <a:r>
              <a:rPr lang="en-US" altLang="en-US" smtClean="0">
                <a:latin typeface="Consolas" pitchFamily="49" charset="0"/>
                <a:cs typeface="Arial" charset="0"/>
              </a:rPr>
              <a:t>nullptr</a:t>
            </a:r>
          </a:p>
        </p:txBody>
      </p:sp>
      <p:pic>
        <p:nvPicPr>
          <p:cNvPr id="46084" name="Picture 2" descr="C:\Users\dwharder\Desktop\e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80975" y="3357563"/>
            <a:ext cx="8782050" cy="190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704489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Erase</a:t>
            </a:r>
          </a:p>
        </p:txBody>
      </p:sp>
      <p:sp>
        <p:nvSpPr>
          <p:cNvPr id="471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 typeface="Arial" charset="0"/>
              <a:buNone/>
            </a:pPr>
            <a:r>
              <a:rPr lang="en-US" altLang="en-US" sz="2400" dirty="0" smtClean="0">
                <a:latin typeface="Arial" charset="0"/>
                <a:cs typeface="Arial" charset="0"/>
              </a:rPr>
              <a:t>	If a node has only one child, we can simply promote the sub-tree associated with the child</a:t>
            </a:r>
          </a:p>
          <a:p>
            <a:pPr lvl="1"/>
            <a:r>
              <a:rPr lang="en-US" altLang="en-US" sz="2400" dirty="0" smtClean="0">
                <a:latin typeface="Arial" charset="0"/>
                <a:cs typeface="Arial" charset="0"/>
              </a:rPr>
              <a:t>Consider removing 8 which has one left child</a:t>
            </a:r>
          </a:p>
        </p:txBody>
      </p:sp>
      <p:pic>
        <p:nvPicPr>
          <p:cNvPr id="47108" name="Picture 6" descr="C:\Users\dwharder\Desktop\e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80975" y="3357563"/>
            <a:ext cx="8782050" cy="190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561843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Erase</a:t>
            </a:r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 typeface="Arial" charset="0"/>
              <a:buNone/>
            </a:pPr>
            <a:r>
              <a:rPr lang="en-US" altLang="en-US" sz="2400" dirty="0" smtClean="0">
                <a:latin typeface="Arial" charset="0"/>
                <a:cs typeface="Arial" charset="0"/>
              </a:rPr>
              <a:t>	The node 8 is deleted and the </a:t>
            </a:r>
            <a:r>
              <a:rPr lang="en-US" altLang="en-US" sz="2400" dirty="0" err="1" smtClean="0">
                <a:latin typeface="Consolas" pitchFamily="49" charset="0"/>
                <a:cs typeface="Arial" charset="0"/>
              </a:rPr>
              <a:t>left_tree</a:t>
            </a:r>
            <a:r>
              <a:rPr lang="en-US" altLang="en-US" sz="2400" dirty="0" smtClean="0">
                <a:latin typeface="Arial" charset="0"/>
                <a:cs typeface="Arial" charset="0"/>
              </a:rPr>
              <a:t> of </a:t>
            </a:r>
            <a:r>
              <a:rPr lang="en-US" altLang="en-US" sz="2400" dirty="0" smtClean="0">
                <a:latin typeface="Arial" charset="0"/>
                <a:cs typeface="Arial" charset="0"/>
              </a:rPr>
              <a:t>11 is </a:t>
            </a:r>
            <a:r>
              <a:rPr lang="en-US" altLang="en-US" sz="2400" dirty="0" smtClean="0">
                <a:latin typeface="Arial" charset="0"/>
                <a:cs typeface="Arial" charset="0"/>
              </a:rPr>
              <a:t>updated to point to 3</a:t>
            </a:r>
          </a:p>
        </p:txBody>
      </p:sp>
      <p:pic>
        <p:nvPicPr>
          <p:cNvPr id="48132" name="Picture 3" descr="C:\Users\dwharder\Desktop\e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80975" y="3357563"/>
            <a:ext cx="8782050" cy="190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039658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Erase</a:t>
            </a:r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There is no difference in promoting a single node or a sub-tree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To remove 39, it has a single child 11</a:t>
            </a:r>
          </a:p>
        </p:txBody>
      </p:sp>
      <p:pic>
        <p:nvPicPr>
          <p:cNvPr id="49156" name="Picture 2" descr="C:\Users\dwharder\Desktop\e7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80975" y="3357563"/>
            <a:ext cx="8782050" cy="190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671612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4" name="Rectangle 4"/>
          <p:cNvSpPr>
            <a:spLocks noChangeArrowheads="1"/>
          </p:cNvSpPr>
          <p:nvPr/>
        </p:nvSpPr>
        <p:spPr bwMode="auto">
          <a:xfrm>
            <a:off x="1676400" y="3527425"/>
            <a:ext cx="676275" cy="485775"/>
          </a:xfrm>
          <a:prstGeom prst="rect">
            <a:avLst/>
          </a:prstGeom>
          <a:solidFill>
            <a:srgbClr val="FFFFFF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prstTxWarp prst="textNoShape">
              <a:avLst/>
            </a:prstTxWarp>
            <a:spAutoFit/>
          </a:bodyPr>
          <a:lstStyle/>
          <a:p>
            <a:r>
              <a:rPr lang="en-US" sz="2400">
                <a:solidFill>
                  <a:schemeClr val="accent1"/>
                </a:solidFill>
                <a:latin typeface="Times New Roman" pitchFamily="-101" charset="0"/>
              </a:rPr>
              <a:t>A</a:t>
            </a:r>
          </a:p>
        </p:txBody>
      </p:sp>
      <p:sp>
        <p:nvSpPr>
          <p:cNvPr id="92165" name="Rectangle 5"/>
          <p:cNvSpPr>
            <a:spLocks noChangeArrowheads="1"/>
          </p:cNvSpPr>
          <p:nvPr/>
        </p:nvSpPr>
        <p:spPr bwMode="auto">
          <a:xfrm>
            <a:off x="2438400" y="2841625"/>
            <a:ext cx="676275" cy="485775"/>
          </a:xfrm>
          <a:prstGeom prst="rect">
            <a:avLst/>
          </a:prstGeom>
          <a:solidFill>
            <a:srgbClr val="FFFFFF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prstTxWarp prst="textNoShape">
              <a:avLst/>
            </a:prstTxWarp>
            <a:spAutoFit/>
          </a:bodyPr>
          <a:lstStyle/>
          <a:p>
            <a:r>
              <a:rPr lang="en-US" sz="2400">
                <a:solidFill>
                  <a:schemeClr val="accent1"/>
                </a:solidFill>
                <a:latin typeface="Times New Roman" pitchFamily="-101" charset="0"/>
              </a:rPr>
              <a:t>S</a:t>
            </a:r>
          </a:p>
        </p:txBody>
      </p:sp>
      <p:sp>
        <p:nvSpPr>
          <p:cNvPr id="92166" name="Rectangle 6"/>
          <p:cNvSpPr>
            <a:spLocks noChangeArrowheads="1"/>
          </p:cNvSpPr>
          <p:nvPr/>
        </p:nvSpPr>
        <p:spPr bwMode="auto">
          <a:xfrm>
            <a:off x="3124200" y="3527425"/>
            <a:ext cx="676275" cy="485775"/>
          </a:xfrm>
          <a:prstGeom prst="rect">
            <a:avLst/>
          </a:prstGeom>
          <a:solidFill>
            <a:srgbClr val="FFFFFF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prstTxWarp prst="textNoShape">
              <a:avLst/>
            </a:prstTxWarp>
            <a:spAutoFit/>
          </a:bodyPr>
          <a:lstStyle/>
          <a:p>
            <a:r>
              <a:rPr lang="en-US" sz="2400">
                <a:solidFill>
                  <a:schemeClr val="accent1"/>
                </a:solidFill>
                <a:latin typeface="Times New Roman" pitchFamily="-101" charset="0"/>
              </a:rPr>
              <a:t>A</a:t>
            </a:r>
          </a:p>
        </p:txBody>
      </p:sp>
      <p:sp>
        <p:nvSpPr>
          <p:cNvPr id="92167" name="Rectangle 7"/>
          <p:cNvSpPr>
            <a:spLocks noChangeArrowheads="1"/>
          </p:cNvSpPr>
          <p:nvPr/>
        </p:nvSpPr>
        <p:spPr bwMode="auto">
          <a:xfrm>
            <a:off x="3429000" y="2232025"/>
            <a:ext cx="676275" cy="485775"/>
          </a:xfrm>
          <a:prstGeom prst="rect">
            <a:avLst/>
          </a:prstGeom>
          <a:solidFill>
            <a:srgbClr val="FFFFFF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prstTxWarp prst="textNoShape">
              <a:avLst/>
            </a:prstTxWarp>
            <a:spAutoFit/>
          </a:bodyPr>
          <a:lstStyle/>
          <a:p>
            <a:r>
              <a:rPr lang="en-US" sz="2400">
                <a:solidFill>
                  <a:schemeClr val="accent1"/>
                </a:solidFill>
                <a:latin typeface="Times New Roman" pitchFamily="-101" charset="0"/>
              </a:rPr>
              <a:t>M</a:t>
            </a:r>
          </a:p>
        </p:txBody>
      </p:sp>
      <p:sp>
        <p:nvSpPr>
          <p:cNvPr id="92168" name="Rectangle 8"/>
          <p:cNvSpPr>
            <a:spLocks noChangeArrowheads="1"/>
          </p:cNvSpPr>
          <p:nvPr/>
        </p:nvSpPr>
        <p:spPr bwMode="auto">
          <a:xfrm>
            <a:off x="4140200" y="1517650"/>
            <a:ext cx="676275" cy="485775"/>
          </a:xfrm>
          <a:prstGeom prst="rect">
            <a:avLst/>
          </a:prstGeom>
          <a:solidFill>
            <a:srgbClr val="FFFFFF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prstTxWarp prst="textNoShape">
              <a:avLst/>
            </a:prstTxWarp>
            <a:spAutoFit/>
          </a:bodyPr>
          <a:lstStyle/>
          <a:p>
            <a:r>
              <a:rPr lang="en-US" sz="2400">
                <a:solidFill>
                  <a:schemeClr val="accent1"/>
                </a:solidFill>
                <a:latin typeface="Times New Roman" pitchFamily="-101" charset="0"/>
              </a:rPr>
              <a:t>P</a:t>
            </a:r>
          </a:p>
        </p:txBody>
      </p:sp>
      <p:sp>
        <p:nvSpPr>
          <p:cNvPr id="92169" name="Rectangle 9"/>
          <p:cNvSpPr>
            <a:spLocks noChangeArrowheads="1"/>
          </p:cNvSpPr>
          <p:nvPr/>
        </p:nvSpPr>
        <p:spPr bwMode="auto">
          <a:xfrm>
            <a:off x="4953000" y="2232025"/>
            <a:ext cx="677863" cy="485775"/>
          </a:xfrm>
          <a:prstGeom prst="rect">
            <a:avLst/>
          </a:prstGeom>
          <a:solidFill>
            <a:srgbClr val="FFFFFF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prstTxWarp prst="textNoShape">
              <a:avLst/>
            </a:prstTxWarp>
            <a:spAutoFit/>
          </a:bodyPr>
          <a:lstStyle/>
          <a:p>
            <a:r>
              <a:rPr lang="en-US" sz="2400">
                <a:solidFill>
                  <a:schemeClr val="accent1"/>
                </a:solidFill>
                <a:latin typeface="Times New Roman" pitchFamily="-101" charset="0"/>
              </a:rPr>
              <a:t>L</a:t>
            </a:r>
          </a:p>
        </p:txBody>
      </p:sp>
      <p:sp>
        <p:nvSpPr>
          <p:cNvPr id="92170" name="Rectangle 10"/>
          <p:cNvSpPr>
            <a:spLocks noChangeArrowheads="1"/>
          </p:cNvSpPr>
          <p:nvPr/>
        </p:nvSpPr>
        <p:spPr bwMode="auto">
          <a:xfrm>
            <a:off x="5867400" y="2765425"/>
            <a:ext cx="676275" cy="485775"/>
          </a:xfrm>
          <a:prstGeom prst="rect">
            <a:avLst/>
          </a:prstGeom>
          <a:solidFill>
            <a:srgbClr val="FFFFFF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prstTxWarp prst="textNoShape">
              <a:avLst/>
            </a:prstTxWarp>
            <a:spAutoFit/>
          </a:bodyPr>
          <a:lstStyle/>
          <a:p>
            <a:r>
              <a:rPr lang="en-US" sz="2400">
                <a:solidFill>
                  <a:schemeClr val="accent1"/>
                </a:solidFill>
                <a:latin typeface="Times New Roman" pitchFamily="-101" charset="0"/>
              </a:rPr>
              <a:t>E</a:t>
            </a:r>
          </a:p>
        </p:txBody>
      </p:sp>
      <p:sp>
        <p:nvSpPr>
          <p:cNvPr id="92171" name="Rectangle 11"/>
          <p:cNvSpPr>
            <a:spLocks noChangeArrowheads="1"/>
          </p:cNvSpPr>
          <p:nvPr/>
        </p:nvSpPr>
        <p:spPr bwMode="auto">
          <a:xfrm>
            <a:off x="6858000" y="3300413"/>
            <a:ext cx="676275" cy="485775"/>
          </a:xfrm>
          <a:prstGeom prst="rect">
            <a:avLst/>
          </a:prstGeom>
          <a:solidFill>
            <a:srgbClr val="FFFFFF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prstTxWarp prst="textNoShape">
              <a:avLst/>
            </a:prstTxWarp>
            <a:spAutoFit/>
          </a:bodyPr>
          <a:lstStyle/>
          <a:p>
            <a:r>
              <a:rPr lang="en-US" sz="2400">
                <a:solidFill>
                  <a:schemeClr val="accent1"/>
                </a:solidFill>
                <a:latin typeface="Times New Roman" pitchFamily="-101" charset="0"/>
              </a:rPr>
              <a:t>R</a:t>
            </a:r>
          </a:p>
        </p:txBody>
      </p:sp>
      <p:sp>
        <p:nvSpPr>
          <p:cNvPr id="92172" name="Rectangle 12"/>
          <p:cNvSpPr>
            <a:spLocks noChangeArrowheads="1"/>
          </p:cNvSpPr>
          <p:nvPr/>
        </p:nvSpPr>
        <p:spPr bwMode="auto">
          <a:xfrm>
            <a:off x="6248400" y="3984625"/>
            <a:ext cx="676275" cy="485775"/>
          </a:xfrm>
          <a:prstGeom prst="rect">
            <a:avLst/>
          </a:prstGeom>
          <a:solidFill>
            <a:srgbClr val="FFFFFF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prstTxWarp prst="textNoShape">
              <a:avLst/>
            </a:prstTxWarp>
            <a:spAutoFit/>
          </a:bodyPr>
          <a:lstStyle/>
          <a:p>
            <a:r>
              <a:rPr lang="en-US" sz="2400">
                <a:solidFill>
                  <a:schemeClr val="accent1"/>
                </a:solidFill>
                <a:latin typeface="Times New Roman" pitchFamily="-101" charset="0"/>
              </a:rPr>
              <a:t>T</a:t>
            </a:r>
          </a:p>
        </p:txBody>
      </p:sp>
      <p:sp>
        <p:nvSpPr>
          <p:cNvPr id="92173" name="Rectangle 13"/>
          <p:cNvSpPr>
            <a:spLocks noChangeArrowheads="1"/>
          </p:cNvSpPr>
          <p:nvPr/>
        </p:nvSpPr>
        <p:spPr bwMode="auto">
          <a:xfrm>
            <a:off x="7620000" y="3984625"/>
            <a:ext cx="676275" cy="485775"/>
          </a:xfrm>
          <a:prstGeom prst="rect">
            <a:avLst/>
          </a:prstGeom>
          <a:solidFill>
            <a:srgbClr val="FFFFFF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prstTxWarp prst="textNoShape">
              <a:avLst/>
            </a:prstTxWarp>
            <a:spAutoFit/>
          </a:bodyPr>
          <a:lstStyle/>
          <a:p>
            <a:r>
              <a:rPr lang="en-US" sz="2400">
                <a:solidFill>
                  <a:schemeClr val="accent1"/>
                </a:solidFill>
                <a:latin typeface="Times New Roman" pitchFamily="-101" charset="0"/>
              </a:rPr>
              <a:t>E</a:t>
            </a:r>
          </a:p>
        </p:txBody>
      </p:sp>
      <p:sp>
        <p:nvSpPr>
          <p:cNvPr id="92175" name="Rectangle 15"/>
          <p:cNvSpPr>
            <a:spLocks noChangeArrowheads="1"/>
          </p:cNvSpPr>
          <p:nvPr/>
        </p:nvSpPr>
        <p:spPr bwMode="auto">
          <a:xfrm>
            <a:off x="7239000" y="4822825"/>
            <a:ext cx="676275" cy="485775"/>
          </a:xfrm>
          <a:prstGeom prst="rect">
            <a:avLst/>
          </a:prstGeom>
          <a:solidFill>
            <a:srgbClr val="FFFFFF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prstTxWarp prst="textNoShape">
              <a:avLst/>
            </a:prstTxWarp>
            <a:spAutoFit/>
          </a:bodyPr>
          <a:lstStyle/>
          <a:p>
            <a:r>
              <a:rPr lang="en-US" sz="2400">
                <a:solidFill>
                  <a:schemeClr val="accent1"/>
                </a:solidFill>
                <a:latin typeface="Times New Roman" pitchFamily="-101" charset="0"/>
              </a:rPr>
              <a:t>E</a:t>
            </a:r>
          </a:p>
        </p:txBody>
      </p:sp>
      <p:sp>
        <p:nvSpPr>
          <p:cNvPr id="92193" name="Line 33"/>
          <p:cNvSpPr>
            <a:spLocks noChangeShapeType="1"/>
          </p:cNvSpPr>
          <p:nvPr/>
        </p:nvSpPr>
        <p:spPr bwMode="auto">
          <a:xfrm>
            <a:off x="4953000" y="1981200"/>
            <a:ext cx="228600" cy="2286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2195" name="Line 35"/>
          <p:cNvSpPr>
            <a:spLocks noChangeShapeType="1"/>
          </p:cNvSpPr>
          <p:nvPr/>
        </p:nvSpPr>
        <p:spPr bwMode="auto">
          <a:xfrm flipH="1">
            <a:off x="3124200" y="2590800"/>
            <a:ext cx="228600" cy="2286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2196" name="Line 36"/>
          <p:cNvSpPr>
            <a:spLocks noChangeShapeType="1"/>
          </p:cNvSpPr>
          <p:nvPr/>
        </p:nvSpPr>
        <p:spPr bwMode="auto">
          <a:xfrm flipH="1">
            <a:off x="2438400" y="3352800"/>
            <a:ext cx="228600" cy="2286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2198" name="Line 38"/>
          <p:cNvSpPr>
            <a:spLocks noChangeShapeType="1"/>
          </p:cNvSpPr>
          <p:nvPr/>
        </p:nvSpPr>
        <p:spPr bwMode="auto">
          <a:xfrm flipH="1">
            <a:off x="3810000" y="1905000"/>
            <a:ext cx="228600" cy="2286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2199" name="Line 39"/>
          <p:cNvSpPr>
            <a:spLocks noChangeShapeType="1"/>
          </p:cNvSpPr>
          <p:nvPr/>
        </p:nvSpPr>
        <p:spPr bwMode="auto">
          <a:xfrm>
            <a:off x="3200400" y="3276600"/>
            <a:ext cx="152400" cy="2286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2200" name="Line 40"/>
          <p:cNvSpPr>
            <a:spLocks noChangeShapeType="1"/>
          </p:cNvSpPr>
          <p:nvPr/>
        </p:nvSpPr>
        <p:spPr bwMode="auto">
          <a:xfrm>
            <a:off x="5715000" y="2438400"/>
            <a:ext cx="304800" cy="2286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2202" name="Line 42"/>
          <p:cNvSpPr>
            <a:spLocks noChangeShapeType="1"/>
          </p:cNvSpPr>
          <p:nvPr/>
        </p:nvSpPr>
        <p:spPr bwMode="auto">
          <a:xfrm>
            <a:off x="6629400" y="3048000"/>
            <a:ext cx="228600" cy="2286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2203" name="Line 43"/>
          <p:cNvSpPr>
            <a:spLocks noChangeShapeType="1"/>
          </p:cNvSpPr>
          <p:nvPr/>
        </p:nvSpPr>
        <p:spPr bwMode="auto">
          <a:xfrm>
            <a:off x="7620000" y="3733800"/>
            <a:ext cx="228600" cy="2286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2204" name="Line 44"/>
          <p:cNvSpPr>
            <a:spLocks noChangeShapeType="1"/>
          </p:cNvSpPr>
          <p:nvPr/>
        </p:nvSpPr>
        <p:spPr bwMode="auto">
          <a:xfrm flipH="1">
            <a:off x="6629400" y="3657600"/>
            <a:ext cx="152400" cy="3048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2205" name="Line 45"/>
          <p:cNvSpPr>
            <a:spLocks noChangeShapeType="1"/>
          </p:cNvSpPr>
          <p:nvPr/>
        </p:nvSpPr>
        <p:spPr bwMode="auto">
          <a:xfrm flipH="1">
            <a:off x="7696200" y="4495800"/>
            <a:ext cx="152400" cy="3048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2214" name="Rectangle 54"/>
          <p:cNvSpPr>
            <a:spLocks noChangeArrowheads="1"/>
          </p:cNvSpPr>
          <p:nvPr/>
        </p:nvSpPr>
        <p:spPr bwMode="auto">
          <a:xfrm>
            <a:off x="1676400" y="3505200"/>
            <a:ext cx="676275" cy="485775"/>
          </a:xfrm>
          <a:prstGeom prst="rect">
            <a:avLst/>
          </a:prstGeom>
          <a:solidFill>
            <a:srgbClr val="99CCFF">
              <a:alpha val="50000"/>
            </a:srgbClr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prstTxWarp prst="textNoShape">
              <a:avLst/>
            </a:prstTxWarp>
            <a:spAutoFit/>
          </a:bodyPr>
          <a:lstStyle/>
          <a:p>
            <a:endParaRPr lang="en-US" sz="2400">
              <a:solidFill>
                <a:srgbClr val="A2FFA3"/>
              </a:solidFill>
              <a:latin typeface="Times New Roman" pitchFamily="-101" charset="0"/>
            </a:endParaRPr>
          </a:p>
        </p:txBody>
      </p:sp>
      <p:sp>
        <p:nvSpPr>
          <p:cNvPr id="92215" name="Rectangle 55"/>
          <p:cNvSpPr>
            <a:spLocks noChangeArrowheads="1"/>
          </p:cNvSpPr>
          <p:nvPr/>
        </p:nvSpPr>
        <p:spPr bwMode="auto">
          <a:xfrm>
            <a:off x="2438400" y="2819400"/>
            <a:ext cx="676275" cy="485775"/>
          </a:xfrm>
          <a:prstGeom prst="rect">
            <a:avLst/>
          </a:prstGeom>
          <a:solidFill>
            <a:srgbClr val="99CCFF">
              <a:alpha val="50000"/>
            </a:srgbClr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prstTxWarp prst="textNoShape">
              <a:avLst/>
            </a:prstTxWarp>
            <a:spAutoFit/>
          </a:bodyPr>
          <a:lstStyle/>
          <a:p>
            <a:endParaRPr lang="en-US" sz="2400">
              <a:solidFill>
                <a:srgbClr val="A2FFA3"/>
              </a:solidFill>
              <a:latin typeface="Times New Roman" pitchFamily="-101" charset="0"/>
            </a:endParaRPr>
          </a:p>
        </p:txBody>
      </p:sp>
      <p:sp>
        <p:nvSpPr>
          <p:cNvPr id="92216" name="Rectangle 56"/>
          <p:cNvSpPr>
            <a:spLocks noChangeArrowheads="1"/>
          </p:cNvSpPr>
          <p:nvPr/>
        </p:nvSpPr>
        <p:spPr bwMode="auto">
          <a:xfrm>
            <a:off x="3124200" y="3505200"/>
            <a:ext cx="676275" cy="485775"/>
          </a:xfrm>
          <a:prstGeom prst="rect">
            <a:avLst/>
          </a:prstGeom>
          <a:solidFill>
            <a:srgbClr val="99CCFF">
              <a:alpha val="50000"/>
            </a:srgbClr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prstTxWarp prst="textNoShape">
              <a:avLst/>
            </a:prstTxWarp>
            <a:spAutoFit/>
          </a:bodyPr>
          <a:lstStyle/>
          <a:p>
            <a:endParaRPr lang="en-US" sz="2400">
              <a:solidFill>
                <a:srgbClr val="A2FFA3"/>
              </a:solidFill>
              <a:latin typeface="Times New Roman" pitchFamily="-101" charset="0"/>
            </a:endParaRPr>
          </a:p>
        </p:txBody>
      </p:sp>
      <p:sp>
        <p:nvSpPr>
          <p:cNvPr id="92217" name="Rectangle 57"/>
          <p:cNvSpPr>
            <a:spLocks noChangeArrowheads="1"/>
          </p:cNvSpPr>
          <p:nvPr/>
        </p:nvSpPr>
        <p:spPr bwMode="auto">
          <a:xfrm>
            <a:off x="3429000" y="2209800"/>
            <a:ext cx="676275" cy="485775"/>
          </a:xfrm>
          <a:prstGeom prst="rect">
            <a:avLst/>
          </a:prstGeom>
          <a:solidFill>
            <a:srgbClr val="99CCFF">
              <a:alpha val="50000"/>
            </a:srgbClr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prstTxWarp prst="textNoShape">
              <a:avLst/>
            </a:prstTxWarp>
            <a:spAutoFit/>
          </a:bodyPr>
          <a:lstStyle/>
          <a:p>
            <a:endParaRPr lang="en-US" sz="2400">
              <a:solidFill>
                <a:srgbClr val="A2FFA3"/>
              </a:solidFill>
              <a:latin typeface="Times New Roman" pitchFamily="-101" charset="0"/>
            </a:endParaRPr>
          </a:p>
        </p:txBody>
      </p:sp>
      <p:sp>
        <p:nvSpPr>
          <p:cNvPr id="92218" name="Rectangle 58"/>
          <p:cNvSpPr>
            <a:spLocks noChangeArrowheads="1"/>
          </p:cNvSpPr>
          <p:nvPr/>
        </p:nvSpPr>
        <p:spPr bwMode="auto">
          <a:xfrm>
            <a:off x="4114800" y="1524000"/>
            <a:ext cx="676275" cy="485775"/>
          </a:xfrm>
          <a:prstGeom prst="rect">
            <a:avLst/>
          </a:prstGeom>
          <a:solidFill>
            <a:srgbClr val="99CCFF">
              <a:alpha val="50000"/>
            </a:srgbClr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prstTxWarp prst="textNoShape">
              <a:avLst/>
            </a:prstTxWarp>
            <a:spAutoFit/>
          </a:bodyPr>
          <a:lstStyle/>
          <a:p>
            <a:endParaRPr lang="en-US" sz="2400">
              <a:solidFill>
                <a:srgbClr val="A2FFA3"/>
              </a:solidFill>
              <a:latin typeface="Times New Roman" pitchFamily="-101" charset="0"/>
            </a:endParaRPr>
          </a:p>
        </p:txBody>
      </p:sp>
      <p:sp>
        <p:nvSpPr>
          <p:cNvPr id="92219" name="Rectangle 59"/>
          <p:cNvSpPr>
            <a:spLocks noChangeArrowheads="1"/>
          </p:cNvSpPr>
          <p:nvPr/>
        </p:nvSpPr>
        <p:spPr bwMode="auto">
          <a:xfrm>
            <a:off x="4953000" y="2209800"/>
            <a:ext cx="676275" cy="485775"/>
          </a:xfrm>
          <a:prstGeom prst="rect">
            <a:avLst/>
          </a:prstGeom>
          <a:solidFill>
            <a:srgbClr val="99CCFF">
              <a:alpha val="50000"/>
            </a:srgbClr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prstTxWarp prst="textNoShape">
              <a:avLst/>
            </a:prstTxWarp>
            <a:spAutoFit/>
          </a:bodyPr>
          <a:lstStyle/>
          <a:p>
            <a:endParaRPr lang="en-US" sz="2400">
              <a:solidFill>
                <a:srgbClr val="A2FFA3"/>
              </a:solidFill>
              <a:latin typeface="Times New Roman" pitchFamily="-101" charset="0"/>
            </a:endParaRPr>
          </a:p>
        </p:txBody>
      </p:sp>
      <p:sp>
        <p:nvSpPr>
          <p:cNvPr id="92220" name="Rectangle 60"/>
          <p:cNvSpPr>
            <a:spLocks noChangeArrowheads="1"/>
          </p:cNvSpPr>
          <p:nvPr/>
        </p:nvSpPr>
        <p:spPr bwMode="auto">
          <a:xfrm>
            <a:off x="5867400" y="2743200"/>
            <a:ext cx="676275" cy="485775"/>
          </a:xfrm>
          <a:prstGeom prst="rect">
            <a:avLst/>
          </a:prstGeom>
          <a:solidFill>
            <a:srgbClr val="99CCFF">
              <a:alpha val="50000"/>
            </a:srgbClr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prstTxWarp prst="textNoShape">
              <a:avLst/>
            </a:prstTxWarp>
            <a:spAutoFit/>
          </a:bodyPr>
          <a:lstStyle/>
          <a:p>
            <a:endParaRPr lang="en-US" sz="2400">
              <a:solidFill>
                <a:srgbClr val="A2FFA3"/>
              </a:solidFill>
              <a:latin typeface="Times New Roman" pitchFamily="-101" charset="0"/>
            </a:endParaRPr>
          </a:p>
        </p:txBody>
      </p:sp>
      <p:sp>
        <p:nvSpPr>
          <p:cNvPr id="92221" name="Rectangle 61"/>
          <p:cNvSpPr>
            <a:spLocks noChangeArrowheads="1"/>
          </p:cNvSpPr>
          <p:nvPr/>
        </p:nvSpPr>
        <p:spPr bwMode="auto">
          <a:xfrm>
            <a:off x="6858000" y="3276600"/>
            <a:ext cx="676275" cy="485775"/>
          </a:xfrm>
          <a:prstGeom prst="rect">
            <a:avLst/>
          </a:prstGeom>
          <a:solidFill>
            <a:srgbClr val="99CCFF">
              <a:alpha val="50000"/>
            </a:srgbClr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prstTxWarp prst="textNoShape">
              <a:avLst/>
            </a:prstTxWarp>
            <a:spAutoFit/>
          </a:bodyPr>
          <a:lstStyle/>
          <a:p>
            <a:endParaRPr lang="en-US" sz="2400">
              <a:solidFill>
                <a:srgbClr val="A2FFA3"/>
              </a:solidFill>
              <a:latin typeface="Times New Roman" pitchFamily="-101" charset="0"/>
            </a:endParaRPr>
          </a:p>
        </p:txBody>
      </p:sp>
      <p:sp>
        <p:nvSpPr>
          <p:cNvPr id="92223" name="Rectangle 63"/>
          <p:cNvSpPr>
            <a:spLocks noChangeArrowheads="1"/>
          </p:cNvSpPr>
          <p:nvPr/>
        </p:nvSpPr>
        <p:spPr bwMode="auto">
          <a:xfrm>
            <a:off x="6248400" y="3962400"/>
            <a:ext cx="676275" cy="485775"/>
          </a:xfrm>
          <a:prstGeom prst="rect">
            <a:avLst/>
          </a:prstGeom>
          <a:solidFill>
            <a:srgbClr val="99CCFF">
              <a:alpha val="50000"/>
            </a:srgbClr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prstTxWarp prst="textNoShape">
              <a:avLst/>
            </a:prstTxWarp>
            <a:spAutoFit/>
          </a:bodyPr>
          <a:lstStyle/>
          <a:p>
            <a:endParaRPr lang="en-US" sz="2400">
              <a:solidFill>
                <a:srgbClr val="A2FFA3"/>
              </a:solidFill>
              <a:latin typeface="Times New Roman" pitchFamily="-101" charset="0"/>
            </a:endParaRPr>
          </a:p>
        </p:txBody>
      </p:sp>
      <p:sp>
        <p:nvSpPr>
          <p:cNvPr id="92224" name="Rectangle 64"/>
          <p:cNvSpPr>
            <a:spLocks noChangeArrowheads="1"/>
          </p:cNvSpPr>
          <p:nvPr/>
        </p:nvSpPr>
        <p:spPr bwMode="auto">
          <a:xfrm>
            <a:off x="7620000" y="4010025"/>
            <a:ext cx="676275" cy="485775"/>
          </a:xfrm>
          <a:prstGeom prst="rect">
            <a:avLst/>
          </a:prstGeom>
          <a:solidFill>
            <a:srgbClr val="99CCFF">
              <a:alpha val="50000"/>
            </a:srgbClr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prstTxWarp prst="textNoShape">
              <a:avLst/>
            </a:prstTxWarp>
            <a:spAutoFit/>
          </a:bodyPr>
          <a:lstStyle/>
          <a:p>
            <a:endParaRPr lang="en-US" sz="2400">
              <a:solidFill>
                <a:srgbClr val="A2FFA3"/>
              </a:solidFill>
              <a:latin typeface="Times New Roman" pitchFamily="-101" charset="0"/>
            </a:endParaRPr>
          </a:p>
        </p:txBody>
      </p:sp>
      <p:sp>
        <p:nvSpPr>
          <p:cNvPr id="92225" name="Rectangle 65"/>
          <p:cNvSpPr>
            <a:spLocks noChangeArrowheads="1"/>
          </p:cNvSpPr>
          <p:nvPr/>
        </p:nvSpPr>
        <p:spPr bwMode="auto">
          <a:xfrm>
            <a:off x="7239000" y="4800600"/>
            <a:ext cx="676275" cy="485775"/>
          </a:xfrm>
          <a:prstGeom prst="rect">
            <a:avLst/>
          </a:prstGeom>
          <a:solidFill>
            <a:srgbClr val="99CCFF">
              <a:alpha val="50000"/>
            </a:srgbClr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prstTxWarp prst="textNoShape">
              <a:avLst/>
            </a:prstTxWarp>
            <a:spAutoFit/>
          </a:bodyPr>
          <a:lstStyle/>
          <a:p>
            <a:endParaRPr lang="en-US" sz="2400">
              <a:solidFill>
                <a:srgbClr val="A2FFA3"/>
              </a:solidFill>
              <a:latin typeface="Times New Roman" pitchFamily="-101" charset="0"/>
            </a:endParaRPr>
          </a:p>
        </p:txBody>
      </p:sp>
      <p:sp>
        <p:nvSpPr>
          <p:cNvPr id="39" name="Rectangle 2"/>
          <p:cNvSpPr txBox="1">
            <a:spLocks noChangeArrowheads="1"/>
          </p:cNvSpPr>
          <p:nvPr/>
        </p:nvSpPr>
        <p:spPr>
          <a:xfrm>
            <a:off x="457200" y="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Inorder</a:t>
            </a: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Traversal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40" name="Text Box 36"/>
          <p:cNvSpPr txBox="1">
            <a:spLocks noChangeArrowheads="1"/>
          </p:cNvSpPr>
          <p:nvPr/>
        </p:nvSpPr>
        <p:spPr bwMode="auto">
          <a:xfrm>
            <a:off x="1666787" y="5466725"/>
            <a:ext cx="5867411" cy="1015663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dirty="0" err="1" smtClean="0"/>
              <a:t>inorder</a:t>
            </a:r>
            <a:r>
              <a:rPr lang="en-US" sz="2400" dirty="0" smtClean="0"/>
              <a:t> predecessor of node with left </a:t>
            </a:r>
            <a:r>
              <a:rPr lang="en-US" sz="2400" dirty="0" err="1" smtClean="0"/>
              <a:t>subtree</a:t>
            </a:r>
            <a:endParaRPr lang="en-US" sz="2400" dirty="0" smtClean="0"/>
          </a:p>
          <a:p>
            <a:pPr algn="ctr">
              <a:spcBef>
                <a:spcPct val="50000"/>
              </a:spcBef>
            </a:pPr>
            <a:r>
              <a:rPr lang="en-US" sz="2400" dirty="0" smtClean="0"/>
              <a:t> </a:t>
            </a:r>
            <a:r>
              <a:rPr lang="en-US" sz="2400" dirty="0" smtClean="0">
                <a:solidFill>
                  <a:srgbClr val="0000FF"/>
                </a:solidFill>
              </a:rPr>
              <a:t>is</a:t>
            </a:r>
            <a:r>
              <a:rPr lang="en-US" sz="2400" dirty="0" smtClean="0"/>
              <a:t>  </a:t>
            </a:r>
            <a:r>
              <a:rPr lang="en-US" sz="2400" dirty="0" smtClean="0">
                <a:solidFill>
                  <a:srgbClr val="0000FF"/>
                </a:solidFill>
              </a:rPr>
              <a:t>the right child of node’s left </a:t>
            </a:r>
            <a:r>
              <a:rPr lang="en-US" sz="2400" dirty="0" err="1" smtClean="0">
                <a:solidFill>
                  <a:srgbClr val="0000FF"/>
                </a:solidFill>
              </a:rPr>
              <a:t>subtree</a:t>
            </a:r>
            <a:endParaRPr lang="en-US" sz="2400" dirty="0">
              <a:solidFill>
                <a:schemeClr val="accent1"/>
              </a:solidFill>
              <a:latin typeface="Times New Roman" pitchFamily="-101" charset="0"/>
            </a:endParaRPr>
          </a:p>
        </p:txBody>
      </p:sp>
      <p:grpSp>
        <p:nvGrpSpPr>
          <p:cNvPr id="51" name="Group 50"/>
          <p:cNvGrpSpPr/>
          <p:nvPr/>
        </p:nvGrpSpPr>
        <p:grpSpPr>
          <a:xfrm>
            <a:off x="1108175" y="1691899"/>
            <a:ext cx="7817827" cy="2529367"/>
            <a:chOff x="1108175" y="1691899"/>
            <a:chExt cx="7817827" cy="2529367"/>
          </a:xfrm>
        </p:grpSpPr>
        <p:cxnSp>
          <p:nvCxnSpPr>
            <p:cNvPr id="38" name="Straight Arrow Connector 37"/>
            <p:cNvCxnSpPr/>
            <p:nvPr/>
          </p:nvCxnSpPr>
          <p:spPr>
            <a:xfrm>
              <a:off x="1108175" y="3048000"/>
              <a:ext cx="1008564" cy="158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/>
            <p:nvPr/>
          </p:nvCxnSpPr>
          <p:spPr>
            <a:xfrm>
              <a:off x="2352675" y="2438400"/>
              <a:ext cx="847725" cy="158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/>
            <p:nvPr/>
          </p:nvCxnSpPr>
          <p:spPr>
            <a:xfrm>
              <a:off x="2928937" y="1691899"/>
              <a:ext cx="847725" cy="158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/>
            <p:cNvCxnSpPr/>
            <p:nvPr/>
          </p:nvCxnSpPr>
          <p:spPr>
            <a:xfrm rot="10800000">
              <a:off x="7848600" y="3352800"/>
              <a:ext cx="838200" cy="158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/>
            <p:nvPr/>
          </p:nvCxnSpPr>
          <p:spPr>
            <a:xfrm rot="10800000">
              <a:off x="8447598" y="4219678"/>
              <a:ext cx="478404" cy="158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214" grpId="0" animBg="1" autoUpdateAnimBg="0"/>
      <p:bldP spid="92215" grpId="0" animBg="1" autoUpdateAnimBg="0"/>
      <p:bldP spid="92216" grpId="0" animBg="1" autoUpdateAnimBg="0"/>
      <p:bldP spid="92217" grpId="0" animBg="1" autoUpdateAnimBg="0"/>
      <p:bldP spid="92218" grpId="0" animBg="1" autoUpdateAnimBg="0"/>
      <p:bldP spid="92219" grpId="0" animBg="1" autoUpdateAnimBg="0"/>
      <p:bldP spid="92220" grpId="0" animBg="1" autoUpdateAnimBg="0"/>
      <p:bldP spid="92221" grpId="0" animBg="1"/>
      <p:bldP spid="92223" grpId="0" animBg="1"/>
      <p:bldP spid="92224" grpId="0" animBg="1"/>
      <p:bldP spid="92225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Erase</a:t>
            </a:r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The node containing 39 is deleted and </a:t>
            </a:r>
            <a:r>
              <a:rPr lang="en-US" altLang="en-US" smtClean="0">
                <a:latin typeface="Consolas" pitchFamily="49" charset="0"/>
                <a:cs typeface="Arial" charset="0"/>
              </a:rPr>
              <a:t>left_node</a:t>
            </a:r>
            <a:r>
              <a:rPr lang="en-US" altLang="en-US" smtClean="0">
                <a:latin typeface="Arial" charset="0"/>
                <a:cs typeface="Arial" charset="0"/>
              </a:rPr>
              <a:t> of 42 is updated to point to 11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Notice that order is still maintained</a:t>
            </a:r>
          </a:p>
        </p:txBody>
      </p:sp>
      <p:pic>
        <p:nvPicPr>
          <p:cNvPr id="50180" name="Picture 3" descr="C:\Users\dwharder\Desktop\e8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80975" y="3357563"/>
            <a:ext cx="8782050" cy="190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698763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Erase</a:t>
            </a:r>
          </a:p>
        </p:txBody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Consider erasing the node containing 99</a:t>
            </a:r>
          </a:p>
        </p:txBody>
      </p:sp>
      <p:pic>
        <p:nvPicPr>
          <p:cNvPr id="51204" name="Picture 6" descr="C:\Users\dwharder\Desktop\e9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80975" y="3357563"/>
            <a:ext cx="8782050" cy="190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954017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Erase</a:t>
            </a:r>
          </a:p>
        </p:txBody>
      </p:sp>
      <p:sp>
        <p:nvSpPr>
          <p:cNvPr id="522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 typeface="Arial" charset="0"/>
              <a:buNone/>
            </a:pPr>
            <a:r>
              <a:rPr lang="en-US" altLang="en-US" sz="2400" dirty="0" smtClean="0">
                <a:latin typeface="Arial" charset="0"/>
                <a:cs typeface="Arial" charset="0"/>
              </a:rPr>
              <a:t>	The node is deleted and the left sub-tree is promoted:</a:t>
            </a:r>
          </a:p>
          <a:p>
            <a:pPr lvl="1"/>
            <a:r>
              <a:rPr lang="en-US" altLang="en-US" sz="2400" dirty="0" smtClean="0">
                <a:latin typeface="Arial" charset="0"/>
                <a:cs typeface="Arial" charset="0"/>
              </a:rPr>
              <a:t>The member variable </a:t>
            </a:r>
            <a:r>
              <a:rPr lang="en-US" altLang="en-US" sz="2400" dirty="0" err="1" smtClean="0">
                <a:latin typeface="Consolas" pitchFamily="49" charset="0"/>
                <a:cs typeface="Arial" charset="0"/>
              </a:rPr>
              <a:t>right_tree</a:t>
            </a:r>
            <a:r>
              <a:rPr lang="en-US" altLang="en-US" sz="2400" dirty="0" smtClean="0">
                <a:latin typeface="Arial" charset="0"/>
                <a:cs typeface="Arial" charset="0"/>
              </a:rPr>
              <a:t> of 70 is set to point to 92</a:t>
            </a:r>
          </a:p>
          <a:p>
            <a:pPr lvl="1"/>
            <a:r>
              <a:rPr lang="en-US" altLang="en-US" sz="2400" dirty="0" smtClean="0">
                <a:latin typeface="Arial" charset="0"/>
                <a:cs typeface="Arial" charset="0"/>
              </a:rPr>
              <a:t>Again, the order of the tree is maintained</a:t>
            </a:r>
          </a:p>
        </p:txBody>
      </p:sp>
      <p:pic>
        <p:nvPicPr>
          <p:cNvPr id="52228" name="Picture 7" descr="C:\Users\dwharder\Desktop\e1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80975" y="3357563"/>
            <a:ext cx="8782050" cy="190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515547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Erase</a:t>
            </a:r>
          </a:p>
        </p:txBody>
      </p:sp>
      <p:sp>
        <p:nvSpPr>
          <p:cNvPr id="532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Finally, we will consider the problem of erasing a full node, </a:t>
            </a:r>
            <a:r>
              <a:rPr lang="en-US" altLang="en-US" i="1" smtClean="0">
                <a:latin typeface="Arial" charset="0"/>
                <a:cs typeface="Arial" charset="0"/>
              </a:rPr>
              <a:t>e</a:t>
            </a:r>
            <a:r>
              <a:rPr lang="en-US" altLang="en-US" smtClean="0">
                <a:latin typeface="Arial" charset="0"/>
                <a:cs typeface="Arial" charset="0"/>
              </a:rPr>
              <a:t>.</a:t>
            </a:r>
            <a:r>
              <a:rPr lang="en-US" altLang="en-US" i="1" smtClean="0">
                <a:latin typeface="Arial" charset="0"/>
                <a:cs typeface="Arial" charset="0"/>
              </a:rPr>
              <a:t>g</a:t>
            </a:r>
            <a:r>
              <a:rPr lang="en-US" altLang="en-US" smtClean="0">
                <a:latin typeface="Arial" charset="0"/>
                <a:cs typeface="Arial" charset="0"/>
              </a:rPr>
              <a:t>., 42</a:t>
            </a:r>
          </a:p>
          <a:p>
            <a:pPr>
              <a:buFont typeface="Arial" charset="0"/>
              <a:buNone/>
            </a:pPr>
            <a:endParaRPr lang="en-US" altLang="en-US" smtClean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We will perform two operations: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Replace 42 with the minimum object in the right sub-tree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Erase that object from the right sub-tree</a:t>
            </a:r>
          </a:p>
          <a:p>
            <a:pPr lvl="1"/>
            <a:endParaRPr lang="en-US" altLang="en-US" smtClean="0">
              <a:latin typeface="Arial" charset="0"/>
              <a:cs typeface="Arial" charset="0"/>
            </a:endParaRPr>
          </a:p>
        </p:txBody>
      </p:sp>
      <p:pic>
        <p:nvPicPr>
          <p:cNvPr id="53252" name="Picture 2" descr="C:\Users\dwharder\Desktop\e1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80975" y="3357563"/>
            <a:ext cx="8782050" cy="190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887558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Erase</a:t>
            </a:r>
          </a:p>
        </p:txBody>
      </p:sp>
      <p:sp>
        <p:nvSpPr>
          <p:cNvPr id="542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In this case, we replace 42 with 47</a:t>
            </a:r>
          </a:p>
          <a:p>
            <a:pPr lvl="1"/>
            <a:r>
              <a:rPr lang="en-US" altLang="en-US" smtClean="0">
                <a:latin typeface="Arial" charset="0"/>
                <a:cs typeface="Arial" charset="0"/>
              </a:rPr>
              <a:t>We temporarily have two copies of 47 in the tree</a:t>
            </a:r>
          </a:p>
          <a:p>
            <a:pPr lvl="1"/>
            <a:endParaRPr lang="en-US" altLang="en-US" smtClean="0">
              <a:latin typeface="Arial" charset="0"/>
              <a:cs typeface="Arial" charset="0"/>
            </a:endParaRPr>
          </a:p>
        </p:txBody>
      </p:sp>
      <p:pic>
        <p:nvPicPr>
          <p:cNvPr id="54276" name="Picture 2" descr="C:\Users\dwharder\Desktop\e1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80975" y="3357563"/>
            <a:ext cx="8782050" cy="190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4015689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>
                <a:latin typeface="Arial" charset="0"/>
                <a:cs typeface="Arial" charset="0"/>
              </a:rPr>
              <a:t>Erase</a:t>
            </a:r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 typeface="Arial" charset="0"/>
              <a:buNone/>
            </a:pPr>
            <a:r>
              <a:rPr lang="en-US" altLang="en-US" sz="2400" dirty="0" smtClean="0">
                <a:latin typeface="Arial" charset="0"/>
                <a:cs typeface="Arial" charset="0"/>
              </a:rPr>
              <a:t>	We now recursively erase 47 from the right sub-tree</a:t>
            </a:r>
          </a:p>
          <a:p>
            <a:pPr lvl="1"/>
            <a:r>
              <a:rPr lang="en-US" altLang="en-US" sz="2400" dirty="0" smtClean="0">
                <a:latin typeface="Arial" charset="0"/>
                <a:cs typeface="Arial" charset="0"/>
              </a:rPr>
              <a:t>We note that 47 is a leaf node in the right sub-tree</a:t>
            </a:r>
          </a:p>
        </p:txBody>
      </p:sp>
      <p:pic>
        <p:nvPicPr>
          <p:cNvPr id="55300" name="Picture 2" descr="C:\Users\dwharder\Desktop\e1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80975" y="3357563"/>
            <a:ext cx="8782050" cy="190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605378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Erase</a:t>
            </a:r>
          </a:p>
        </p:txBody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686800" cy="4525963"/>
          </a:xfrm>
        </p:spPr>
        <p:txBody>
          <a:bodyPr>
            <a:normAutofit/>
          </a:bodyPr>
          <a:lstStyle/>
          <a:p>
            <a:pPr>
              <a:buFont typeface="Arial" charset="0"/>
              <a:buNone/>
              <a:defRPr/>
            </a:pPr>
            <a:r>
              <a:rPr lang="en-US" altLang="en-US" sz="2400" dirty="0" smtClean="0">
                <a:latin typeface="Arial" charset="0"/>
                <a:cs typeface="Arial" charset="0"/>
              </a:rPr>
              <a:t>	Leaf nodes are simply removed and </a:t>
            </a:r>
            <a:r>
              <a:rPr lang="en-US" altLang="en-US" sz="2400" dirty="0" err="1" smtClean="0">
                <a:latin typeface="Consolas" pitchFamily="49" charset="0"/>
                <a:cs typeface="Arial" charset="0"/>
              </a:rPr>
              <a:t>left_tree</a:t>
            </a:r>
            <a:r>
              <a:rPr lang="en-US" altLang="en-US" sz="2400" dirty="0" smtClean="0">
                <a:latin typeface="Arial" charset="0"/>
                <a:cs typeface="Arial" charset="0"/>
              </a:rPr>
              <a:t> of 51 is set to </a:t>
            </a:r>
            <a:r>
              <a:rPr lang="en-US" altLang="en-US" sz="2400" dirty="0" err="1" smtClean="0">
                <a:latin typeface="Consolas" pitchFamily="49" charset="0"/>
                <a:cs typeface="Arial" charset="0"/>
              </a:rPr>
              <a:t>nullptr</a:t>
            </a:r>
            <a:r>
              <a:rPr lang="en-US" altLang="en-US" sz="2400" dirty="0" smtClean="0">
                <a:latin typeface="Arial" charset="0"/>
                <a:cs typeface="Arial" charset="0"/>
              </a:rPr>
              <a:t> </a:t>
            </a:r>
          </a:p>
          <a:p>
            <a:pPr lvl="1">
              <a:defRPr/>
            </a:pPr>
            <a:r>
              <a:rPr lang="en-US" altLang="en-US" sz="2400" dirty="0" smtClean="0">
                <a:latin typeface="Arial" charset="0"/>
                <a:cs typeface="Arial" charset="0"/>
              </a:rPr>
              <a:t>Notice that the tree is still sorted:</a:t>
            </a:r>
          </a:p>
          <a:p>
            <a:pPr marL="457200" lvl="1" indent="0">
              <a:buFont typeface="Arial" charset="0"/>
              <a:buNone/>
              <a:defRPr/>
            </a:pPr>
            <a:r>
              <a:rPr lang="en-US" altLang="en-US" sz="2400" dirty="0">
                <a:latin typeface="Arial" charset="0"/>
                <a:cs typeface="Arial" charset="0"/>
              </a:rPr>
              <a:t>	</a:t>
            </a:r>
            <a:r>
              <a:rPr lang="en-US" altLang="en-US" sz="2400" dirty="0" smtClean="0">
                <a:latin typeface="Arial" charset="0"/>
                <a:cs typeface="Arial" charset="0"/>
              </a:rPr>
              <a:t>	47 was the least object in the right sub-tree</a:t>
            </a:r>
            <a:endParaRPr lang="en-US" altLang="en-US" sz="2400" dirty="0" smtClean="0">
              <a:latin typeface="Consolas" pitchFamily="49" charset="0"/>
              <a:cs typeface="Arial" charset="0"/>
            </a:endParaRPr>
          </a:p>
        </p:txBody>
      </p:sp>
      <p:pic>
        <p:nvPicPr>
          <p:cNvPr id="56324" name="Picture 2" descr="C:\Users\dwharder\Desktop\e1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80975" y="3357563"/>
            <a:ext cx="8782050" cy="190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331012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Erase</a:t>
            </a:r>
          </a:p>
        </p:txBody>
      </p:sp>
      <p:sp>
        <p:nvSpPr>
          <p:cNvPr id="573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 typeface="Arial" charset="0"/>
              <a:buNone/>
            </a:pPr>
            <a:r>
              <a:rPr lang="en-US" altLang="en-US" sz="2400" dirty="0" smtClean="0">
                <a:latin typeface="Arial" charset="0"/>
                <a:cs typeface="Arial" charset="0"/>
              </a:rPr>
              <a:t>	Suppose we want to erase the root 47 again:</a:t>
            </a:r>
          </a:p>
          <a:p>
            <a:pPr lvl="1"/>
            <a:r>
              <a:rPr lang="en-US" altLang="en-US" sz="2400" dirty="0" smtClean="0">
                <a:latin typeface="Arial" charset="0"/>
                <a:cs typeface="Arial" charset="0"/>
              </a:rPr>
              <a:t>We must copy the minimum of the right sub-tree</a:t>
            </a:r>
          </a:p>
          <a:p>
            <a:pPr lvl="1"/>
            <a:r>
              <a:rPr lang="en-US" altLang="en-US" sz="2400" dirty="0" smtClean="0">
                <a:latin typeface="Arial" charset="0"/>
                <a:cs typeface="Arial" charset="0"/>
              </a:rPr>
              <a:t>We could promote the maximum object in the left sub-tree and achieve similar results</a:t>
            </a:r>
            <a:endParaRPr lang="en-US" altLang="en-US" sz="2400" dirty="0" smtClean="0">
              <a:latin typeface="Consolas" pitchFamily="49" charset="0"/>
              <a:cs typeface="Arial" charset="0"/>
            </a:endParaRPr>
          </a:p>
        </p:txBody>
      </p:sp>
      <p:pic>
        <p:nvPicPr>
          <p:cNvPr id="57348" name="Picture 2" descr="C:\Users\dwharder\Desktop\e1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80975" y="3357563"/>
            <a:ext cx="8782050" cy="190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16538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Erase</a:t>
            </a:r>
          </a:p>
        </p:txBody>
      </p:sp>
      <p:sp>
        <p:nvSpPr>
          <p:cNvPr id="583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We copy 51 from the right sub-tree</a:t>
            </a:r>
          </a:p>
        </p:txBody>
      </p:sp>
      <p:pic>
        <p:nvPicPr>
          <p:cNvPr id="58372" name="Picture 2" descr="C:\Users\dwharder\Desktop\e1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80975" y="3357563"/>
            <a:ext cx="8782050" cy="190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121994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Erase</a:t>
            </a:r>
          </a:p>
        </p:txBody>
      </p:sp>
      <p:sp>
        <p:nvSpPr>
          <p:cNvPr id="593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We must proceed by delete 51 from the right sub-tree</a:t>
            </a:r>
          </a:p>
        </p:txBody>
      </p:sp>
      <p:pic>
        <p:nvPicPr>
          <p:cNvPr id="59396" name="Picture 2" descr="C:\Users\dwharder\Desktop\e17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80975" y="3357563"/>
            <a:ext cx="8782050" cy="190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620161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Morris Traversal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The NULL right child of a node is used to point to the node’s </a:t>
            </a:r>
            <a:r>
              <a:rPr lang="en-US" dirty="0" err="1" smtClean="0"/>
              <a:t>inorder</a:t>
            </a:r>
            <a:r>
              <a:rPr lang="en-US" dirty="0" smtClean="0"/>
              <a:t> successor. This is called the start of a thread.</a:t>
            </a:r>
          </a:p>
          <a:p>
            <a:r>
              <a:rPr lang="en-US" dirty="0" smtClean="0"/>
              <a:t>If a node has a left sub-tree then it is the end-point of a thread. </a:t>
            </a:r>
          </a:p>
          <a:p>
            <a:r>
              <a:rPr lang="en-US" dirty="0" smtClean="0"/>
              <a:t>The start-point of its thread is its </a:t>
            </a:r>
            <a:r>
              <a:rPr lang="en-US" dirty="0" err="1" smtClean="0"/>
              <a:t>inorder</a:t>
            </a:r>
            <a:r>
              <a:rPr lang="en-US" dirty="0" smtClean="0"/>
              <a:t> predecessor, i.e. </a:t>
            </a:r>
            <a:r>
              <a:rPr lang="en-US" dirty="0" smtClean="0">
                <a:solidFill>
                  <a:srgbClr val="0000FF"/>
                </a:solidFill>
              </a:rPr>
              <a:t>the right-most child of its left </a:t>
            </a:r>
            <a:r>
              <a:rPr lang="en-US" dirty="0" err="1" smtClean="0">
                <a:solidFill>
                  <a:srgbClr val="0000FF"/>
                </a:solidFill>
              </a:rPr>
              <a:t>subtree</a:t>
            </a:r>
            <a:endParaRPr lang="en-US" dirty="0" smtClean="0"/>
          </a:p>
          <a:p>
            <a:r>
              <a:rPr lang="en-US" dirty="0" smtClean="0"/>
              <a:t>Thread goes from node to </a:t>
            </a:r>
            <a:r>
              <a:rPr lang="en-US" dirty="0" err="1" smtClean="0"/>
              <a:t>inorder</a:t>
            </a:r>
            <a:r>
              <a:rPr lang="en-US" dirty="0" smtClean="0"/>
              <a:t> successor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Erase</a:t>
            </a:r>
          </a:p>
        </p:txBody>
      </p:sp>
      <p:sp>
        <p:nvSpPr>
          <p:cNvPr id="604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In this case, the node storing 51 has just a single child</a:t>
            </a:r>
          </a:p>
        </p:txBody>
      </p:sp>
      <p:pic>
        <p:nvPicPr>
          <p:cNvPr id="60420" name="Picture 2" descr="C:\Users\dwharder\Desktop\e18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80975" y="3357563"/>
            <a:ext cx="8782050" cy="190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965899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Erase</a:t>
            </a:r>
          </a:p>
        </p:txBody>
      </p:sp>
      <p:sp>
        <p:nvSpPr>
          <p:cNvPr id="61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We delete the node containing 51 and assign the member variable </a:t>
            </a:r>
            <a:r>
              <a:rPr lang="en-US" altLang="en-US" smtClean="0">
                <a:latin typeface="Consolas" pitchFamily="49" charset="0"/>
                <a:cs typeface="Arial" charset="0"/>
              </a:rPr>
              <a:t>left_tree</a:t>
            </a:r>
            <a:r>
              <a:rPr lang="en-US" altLang="en-US" smtClean="0">
                <a:latin typeface="Arial" charset="0"/>
                <a:cs typeface="Arial" charset="0"/>
              </a:rPr>
              <a:t> of 70 to point to 59</a:t>
            </a:r>
          </a:p>
        </p:txBody>
      </p:sp>
      <p:pic>
        <p:nvPicPr>
          <p:cNvPr id="61444" name="Picture 2" descr="C:\Users\dwharder\Desktop\e19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80975" y="3357563"/>
            <a:ext cx="8782050" cy="190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095636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Erase</a:t>
            </a:r>
          </a:p>
        </p:txBody>
      </p:sp>
      <p:sp>
        <p:nvSpPr>
          <p:cNvPr id="624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mtClean="0">
                <a:latin typeface="Arial" charset="0"/>
                <a:cs typeface="Arial" charset="0"/>
              </a:rPr>
              <a:t>	Note that after seven removals, the remaining tree is still correctly sorted</a:t>
            </a:r>
          </a:p>
        </p:txBody>
      </p:sp>
      <p:pic>
        <p:nvPicPr>
          <p:cNvPr id="62468" name="Picture 3" descr="C:\Users\dwharder\Desktop\e2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80975" y="3357563"/>
            <a:ext cx="8782050" cy="190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597801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90" name="Picture 2" descr="C:\Users\dwharder\Desktop\e1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785938" y="3686276"/>
            <a:ext cx="5715000" cy="1238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491" name="Picture 2" descr="C:\Users\dwharder\Desktop\e16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785938" y="4991201"/>
            <a:ext cx="5715000" cy="1238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349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-136278"/>
            <a:ext cx="8229600" cy="1143000"/>
          </a:xfrm>
        </p:spPr>
        <p:txBody>
          <a:bodyPr/>
          <a:lstStyle/>
          <a:p>
            <a:r>
              <a:rPr lang="en-US" altLang="en-US" dirty="0" smtClean="0">
                <a:latin typeface="Arial" charset="0"/>
                <a:cs typeface="Arial" charset="0"/>
              </a:rPr>
              <a:t>Erase</a:t>
            </a:r>
          </a:p>
        </p:txBody>
      </p:sp>
      <p:sp>
        <p:nvSpPr>
          <p:cNvPr id="6349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915340"/>
            <a:ext cx="8229600" cy="4525963"/>
          </a:xfrm>
        </p:spPr>
        <p:txBody>
          <a:bodyPr>
            <a:normAutofit/>
          </a:bodyPr>
          <a:lstStyle/>
          <a:p>
            <a:pPr>
              <a:buFont typeface="Arial" charset="0"/>
              <a:buNone/>
            </a:pPr>
            <a:r>
              <a:rPr lang="en-US" altLang="en-US" sz="2400" dirty="0" smtClean="0">
                <a:latin typeface="Arial" charset="0"/>
                <a:cs typeface="Arial" charset="0"/>
              </a:rPr>
              <a:t>	In the two examples of removing a full node, we promoted:</a:t>
            </a:r>
          </a:p>
          <a:p>
            <a:pPr lvl="1"/>
            <a:r>
              <a:rPr lang="en-US" altLang="en-US" sz="2400" dirty="0" smtClean="0">
                <a:latin typeface="Arial" charset="0"/>
                <a:cs typeface="Arial" charset="0"/>
              </a:rPr>
              <a:t>A node with no children</a:t>
            </a:r>
          </a:p>
          <a:p>
            <a:pPr lvl="1"/>
            <a:r>
              <a:rPr lang="en-US" altLang="en-US" sz="2400" dirty="0" smtClean="0">
                <a:latin typeface="Arial" charset="0"/>
                <a:cs typeface="Arial" charset="0"/>
              </a:rPr>
              <a:t>A node with right child</a:t>
            </a:r>
          </a:p>
          <a:p>
            <a:pPr>
              <a:buFont typeface="Arial" charset="0"/>
              <a:buNone/>
            </a:pPr>
            <a:r>
              <a:rPr lang="en-US" altLang="en-US" sz="2400" dirty="0" smtClean="0">
                <a:latin typeface="Arial" charset="0"/>
                <a:cs typeface="Arial" charset="0"/>
              </a:rPr>
              <a:t>	Is it possible, in removing a full node, to promote a child with two children? </a:t>
            </a: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038172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>
                <a:latin typeface="Arial" charset="0"/>
                <a:cs typeface="Arial" charset="0"/>
              </a:rPr>
              <a:t>Erase</a:t>
            </a:r>
          </a:p>
        </p:txBody>
      </p:sp>
      <p:sp>
        <p:nvSpPr>
          <p:cNvPr id="645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 typeface="Arial" charset="0"/>
              <a:buNone/>
            </a:pPr>
            <a:r>
              <a:rPr lang="en-US" altLang="en-US" sz="2400" dirty="0" smtClean="0">
                <a:latin typeface="Arial" charset="0"/>
                <a:cs typeface="Arial" charset="0"/>
              </a:rPr>
              <a:t>	Recall that we promoted the minimum element in the right sub-tree</a:t>
            </a:r>
          </a:p>
          <a:p>
            <a:pPr lvl="1"/>
            <a:r>
              <a:rPr lang="en-US" altLang="en-US" sz="2400" dirty="0" smtClean="0">
                <a:latin typeface="Arial" charset="0"/>
                <a:cs typeface="Arial" charset="0"/>
              </a:rPr>
              <a:t>If that node had a left sub-tree, that sub-tree would contain a smaller value</a:t>
            </a:r>
          </a:p>
        </p:txBody>
      </p:sp>
      <p:pic>
        <p:nvPicPr>
          <p:cNvPr id="64516" name="Picture 2" descr="C:\Users\dwharder\Desktop\e1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785938" y="3213100"/>
            <a:ext cx="5715000" cy="1238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4517" name="Picture 2" descr="C:\Users\dwharder\Desktop\e16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785938" y="4518025"/>
            <a:ext cx="5715000" cy="1238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609095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Previous and Next Objects</a:t>
            </a:r>
          </a:p>
        </p:txBody>
      </p:sp>
      <p:sp>
        <p:nvSpPr>
          <p:cNvPr id="778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 typeface="Arial" charset="0"/>
              <a:buNone/>
            </a:pPr>
            <a:r>
              <a:rPr lang="en-US" altLang="en-US" sz="24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	To find the next largest object:</a:t>
            </a:r>
          </a:p>
          <a:p>
            <a:pPr lvl="1"/>
            <a:r>
              <a:rPr lang="en-US" altLang="en-US" sz="24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If the node has a right sub-tree, the minimum object in that sub-tree is the next-largest object </a:t>
            </a:r>
          </a:p>
        </p:txBody>
      </p:sp>
      <p:pic>
        <p:nvPicPr>
          <p:cNvPr id="77828" name="Picture 2" descr="C:\Users\dwharder\Desktop\d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4925" y="3284538"/>
            <a:ext cx="8782050" cy="190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54288422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850" name="Picture 3" descr="C:\Users\dwharder\Desktop\dd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4925" y="3284538"/>
            <a:ext cx="8782050" cy="190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885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Previous and Next Objects</a:t>
            </a:r>
          </a:p>
        </p:txBody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	If, however, there is no right sub-tree:</a:t>
            </a:r>
          </a:p>
          <a:p>
            <a:pPr lvl="1"/>
            <a:r>
              <a:rPr lang="en-US" altLang="en-US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It is the next largest object (if any) that exists in the path from the root to the </a:t>
            </a:r>
            <a:r>
              <a:rPr lang="en-US" altLang="en-US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node</a:t>
            </a:r>
          </a:p>
          <a:p>
            <a:pPr lvl="1"/>
            <a:endParaRPr lang="en-US" altLang="en-US" dirty="0" smtClean="0">
              <a:solidFill>
                <a:srgbClr val="000000"/>
              </a:solidFill>
              <a:latin typeface="Arial" charset="0"/>
              <a:cs typeface="Arial" charset="0"/>
            </a:endParaRPr>
          </a:p>
          <a:p>
            <a:pPr lvl="1"/>
            <a:endParaRPr lang="en-US" altLang="en-US" dirty="0" smtClean="0">
              <a:solidFill>
                <a:srgbClr val="000000"/>
              </a:solidFill>
              <a:latin typeface="Arial" charset="0"/>
              <a:cs typeface="Arial" charset="0"/>
            </a:endParaRPr>
          </a:p>
          <a:p>
            <a:pPr lvl="1"/>
            <a:endParaRPr lang="en-US" altLang="en-US" dirty="0" smtClean="0">
              <a:solidFill>
                <a:srgbClr val="000000"/>
              </a:solidFill>
              <a:latin typeface="Arial" charset="0"/>
              <a:cs typeface="Arial" charset="0"/>
            </a:endParaRPr>
          </a:p>
          <a:p>
            <a:pPr lvl="1"/>
            <a:endParaRPr lang="en-US" altLang="en-US" dirty="0" smtClean="0">
              <a:solidFill>
                <a:srgbClr val="000000"/>
              </a:solidFill>
              <a:latin typeface="Arial" charset="0"/>
              <a:cs typeface="Arial" charset="0"/>
            </a:endParaRPr>
          </a:p>
          <a:p>
            <a:pPr lvl="1"/>
            <a:r>
              <a:rPr lang="en-US" altLang="en-US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Go up and right to find this</a:t>
            </a:r>
            <a:endParaRPr lang="en-US" altLang="en-US" dirty="0" smtClean="0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18391430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en-US" sz="4000" dirty="0" smtClean="0">
                <a:latin typeface="Arial" charset="0"/>
                <a:cs typeface="Arial" charset="0"/>
              </a:rPr>
              <a:t>Finding the </a:t>
            </a:r>
            <a:r>
              <a:rPr lang="en-US" altLang="en-US" sz="4000" i="1" dirty="0" err="1" smtClean="0"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US" altLang="en-US" sz="4000" baseline="30000" dirty="0" err="1" smtClean="0">
                <a:latin typeface="Arial" charset="0"/>
                <a:cs typeface="Arial" charset="0"/>
              </a:rPr>
              <a:t>th</a:t>
            </a:r>
            <a:r>
              <a:rPr lang="en-US" altLang="en-US" sz="4000" dirty="0" smtClean="0">
                <a:latin typeface="Arial" charset="0"/>
                <a:cs typeface="Arial" charset="0"/>
              </a:rPr>
              <a:t> Object</a:t>
            </a:r>
          </a:p>
        </p:txBody>
      </p:sp>
      <p:sp>
        <p:nvSpPr>
          <p:cNvPr id="808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1301352"/>
            <a:ext cx="8964613" cy="5198650"/>
          </a:xfrm>
        </p:spPr>
        <p:txBody>
          <a:bodyPr>
            <a:noAutofit/>
          </a:bodyPr>
          <a:lstStyle/>
          <a:p>
            <a:pPr>
              <a:buFont typeface="Arial" charset="0"/>
              <a:buNone/>
            </a:pPr>
            <a:r>
              <a:rPr lang="en-CA" altLang="en-US" sz="30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	Another operation on sorted lists may be finding the </a:t>
            </a:r>
            <a:r>
              <a:rPr lang="en-CA" altLang="en-US" sz="3000" i="1" dirty="0" err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CA" altLang="en-US" sz="3000" baseline="30000" dirty="0" err="1" smtClean="0">
                <a:solidFill>
                  <a:srgbClr val="000000"/>
                </a:solidFill>
                <a:latin typeface="Arial" charset="0"/>
                <a:cs typeface="Arial" charset="0"/>
              </a:rPr>
              <a:t>th</a:t>
            </a:r>
            <a:r>
              <a:rPr lang="en-CA" altLang="en-US" sz="30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largest object</a:t>
            </a:r>
          </a:p>
          <a:p>
            <a:pPr lvl="1"/>
            <a:r>
              <a:rPr lang="en-CA" altLang="en-US" sz="30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Recall that </a:t>
            </a:r>
            <a:r>
              <a:rPr lang="en-CA" altLang="en-US" sz="3000" i="1" dirty="0" err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CA" altLang="en-US" sz="30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goes from 0 to </a:t>
            </a:r>
            <a:r>
              <a:rPr lang="en-CA" altLang="en-US" sz="3000" i="1" dirty="0" err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CA" altLang="en-US" sz="3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CA" altLang="en-US" sz="30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– 1</a:t>
            </a:r>
          </a:p>
          <a:p>
            <a:pPr lvl="1"/>
            <a:r>
              <a:rPr lang="en-CA" altLang="en-US" sz="30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If the left-sub-tree has </a:t>
            </a:r>
            <a:r>
              <a:rPr lang="en-CA" altLang="en-US" sz="3000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ℓ</a:t>
            </a:r>
            <a:r>
              <a:rPr lang="en-CA" altLang="en-US" sz="3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= </a:t>
            </a:r>
            <a:r>
              <a:rPr lang="en-CA" altLang="en-US" sz="3000" i="1" dirty="0" err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CA" altLang="en-US" sz="3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CA" altLang="en-US" sz="30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entries, return the current node,</a:t>
            </a:r>
          </a:p>
          <a:p>
            <a:pPr lvl="1"/>
            <a:r>
              <a:rPr lang="en-CA" altLang="en-US" sz="30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If the </a:t>
            </a:r>
            <a:r>
              <a:rPr lang="en-CA" altLang="en-US" sz="30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left sub-tree has </a:t>
            </a:r>
            <a:r>
              <a:rPr lang="en-CA" altLang="en-US" sz="3000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ℓ</a:t>
            </a:r>
            <a:r>
              <a:rPr lang="en-CA" altLang="en-US" sz="3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&gt; </a:t>
            </a:r>
            <a:r>
              <a:rPr lang="en-CA" altLang="en-US" sz="3000" i="1" dirty="0" err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CA" altLang="en-US" sz="30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entries, return the </a:t>
            </a:r>
            <a:r>
              <a:rPr lang="en-CA" altLang="en-US" sz="3000" i="1" dirty="0" err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CA" altLang="en-US" sz="3000" baseline="30000" dirty="0" err="1" smtClean="0">
                <a:solidFill>
                  <a:srgbClr val="000000"/>
                </a:solidFill>
                <a:latin typeface="Arial" charset="0"/>
                <a:cs typeface="Arial" charset="0"/>
              </a:rPr>
              <a:t>th</a:t>
            </a:r>
            <a:r>
              <a:rPr lang="en-CA" altLang="en-US" sz="30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entry of the left sub-tree,</a:t>
            </a:r>
          </a:p>
          <a:p>
            <a:pPr lvl="1"/>
            <a:r>
              <a:rPr lang="en-CA" altLang="en-US" sz="30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Otherwise, the left sub-tree has </a:t>
            </a:r>
            <a:r>
              <a:rPr lang="en-CA" altLang="en-US" sz="3000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ℓ</a:t>
            </a:r>
            <a:r>
              <a:rPr lang="en-CA" altLang="en-US" sz="3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&lt; </a:t>
            </a:r>
            <a:r>
              <a:rPr lang="en-CA" altLang="en-US" sz="3000" i="1" dirty="0" err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CA" altLang="en-US" sz="30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entries, so return the (</a:t>
            </a:r>
            <a:r>
              <a:rPr lang="en-CA" altLang="en-US" sz="3000" i="1" dirty="0" err="1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CA" altLang="en-US" sz="3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– </a:t>
            </a:r>
            <a:r>
              <a:rPr lang="en-CA" altLang="en-US" sz="3000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ℓ</a:t>
            </a:r>
            <a:r>
              <a:rPr lang="en-CA" altLang="en-US" sz="30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– 1</a:t>
            </a:r>
            <a:r>
              <a:rPr lang="en-CA" altLang="en-US" sz="30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)</a:t>
            </a:r>
            <a:r>
              <a:rPr lang="en-CA" altLang="en-US" sz="3000" baseline="300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th</a:t>
            </a:r>
            <a:r>
              <a:rPr lang="en-CA" altLang="en-US" sz="3000" dirty="0" smtClean="0">
                <a:solidFill>
                  <a:srgbClr val="000000"/>
                </a:solidFill>
                <a:latin typeface="Arial" charset="0"/>
                <a:cs typeface="Arial" charset="0"/>
              </a:rPr>
              <a:t> entry of the right sub-tree</a:t>
            </a:r>
          </a:p>
          <a:p>
            <a:pPr lvl="1"/>
            <a:endParaRPr lang="en-US" altLang="en-US" sz="3000" dirty="0" smtClean="0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63125540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Morris Traversal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616" y="1388516"/>
            <a:ext cx="8907423" cy="52578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dirty="0"/>
              <a:t>1. Initialize current as root </a:t>
            </a:r>
            <a:r>
              <a:rPr lang="en-US" dirty="0" smtClean="0"/>
              <a:t> </a:t>
            </a:r>
          </a:p>
          <a:p>
            <a:pPr>
              <a:buNone/>
            </a:pPr>
            <a:r>
              <a:rPr lang="en-US" dirty="0" smtClean="0"/>
              <a:t>2</a:t>
            </a:r>
            <a:r>
              <a:rPr lang="en-US" dirty="0"/>
              <a:t>. While current is not NULL   </a:t>
            </a:r>
            <a:r>
              <a:rPr lang="en-US" dirty="0" smtClean="0"/>
              <a:t> </a:t>
            </a:r>
          </a:p>
          <a:p>
            <a:pPr lvl="1">
              <a:buNone/>
            </a:pPr>
            <a:r>
              <a:rPr lang="en-US" dirty="0" smtClean="0"/>
              <a:t>If </a:t>
            </a:r>
            <a:r>
              <a:rPr lang="en-US" dirty="0"/>
              <a:t>current does not have left child      </a:t>
            </a:r>
            <a:r>
              <a:rPr lang="en-US" dirty="0" smtClean="0"/>
              <a:t> </a:t>
            </a:r>
          </a:p>
          <a:p>
            <a:pPr lvl="1">
              <a:buNone/>
            </a:pPr>
            <a:r>
              <a:rPr lang="en-US" dirty="0"/>
              <a:t>	</a:t>
            </a:r>
            <a:r>
              <a:rPr lang="en-US" dirty="0" smtClean="0"/>
              <a:t>a</a:t>
            </a:r>
            <a:r>
              <a:rPr lang="en-US" dirty="0"/>
              <a:t>) Print current’s data      </a:t>
            </a:r>
            <a:r>
              <a:rPr lang="en-US" dirty="0" smtClean="0"/>
              <a:t> </a:t>
            </a:r>
          </a:p>
          <a:p>
            <a:pPr lvl="1">
              <a:buNone/>
            </a:pPr>
            <a:r>
              <a:rPr lang="en-US" dirty="0"/>
              <a:t>	</a:t>
            </a:r>
            <a:r>
              <a:rPr lang="en-US" dirty="0" err="1" smtClean="0"/>
              <a:t>b</a:t>
            </a:r>
            <a:r>
              <a:rPr lang="en-US" dirty="0"/>
              <a:t>) Go to the right, i.e., current = current-&gt;</a:t>
            </a:r>
            <a:r>
              <a:rPr lang="en-US" dirty="0" smtClean="0"/>
              <a:t>right</a:t>
            </a:r>
            <a:endParaRPr lang="en-US" dirty="0"/>
          </a:p>
          <a:p>
            <a:pPr lvl="1">
              <a:buNone/>
            </a:pPr>
            <a:r>
              <a:rPr lang="en-US" dirty="0" smtClean="0"/>
              <a:t>Else       </a:t>
            </a:r>
          </a:p>
          <a:p>
            <a:pPr lvl="1">
              <a:buNone/>
            </a:pPr>
            <a:r>
              <a:rPr lang="en-US" dirty="0" smtClean="0"/>
              <a:t>		a) Make </a:t>
            </a:r>
            <a:r>
              <a:rPr lang="en-US" dirty="0"/>
              <a:t>current as right child of the </a:t>
            </a:r>
            <a:r>
              <a:rPr lang="en-US" dirty="0" smtClean="0"/>
              <a:t>rightmost </a:t>
            </a:r>
            <a:r>
              <a:rPr lang="en-US" dirty="0"/>
              <a:t>node in</a:t>
            </a:r>
            <a:r>
              <a:rPr lang="en-US" dirty="0" smtClean="0"/>
              <a:t> 		current's </a:t>
            </a:r>
            <a:r>
              <a:rPr lang="en-US" dirty="0"/>
              <a:t>left </a:t>
            </a:r>
            <a:r>
              <a:rPr lang="en-US" dirty="0" err="1"/>
              <a:t>subtree</a:t>
            </a:r>
            <a:r>
              <a:rPr lang="en-US" dirty="0"/>
              <a:t>      </a:t>
            </a:r>
            <a:r>
              <a:rPr lang="en-US" dirty="0" smtClean="0"/>
              <a:t> </a:t>
            </a:r>
          </a:p>
          <a:p>
            <a:pPr marL="971550" lvl="1" indent="-514350">
              <a:buNone/>
            </a:pPr>
            <a:r>
              <a:rPr lang="en-US" dirty="0" smtClean="0"/>
              <a:t>	</a:t>
            </a:r>
            <a:r>
              <a:rPr lang="en-US" dirty="0" err="1" smtClean="0"/>
              <a:t>b</a:t>
            </a:r>
            <a:r>
              <a:rPr lang="en-US" dirty="0"/>
              <a:t>) Go to this left child, i.e., current = current-&gt;left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Breadth first traversal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914400" lvl="1" indent="-457200"/>
            <a:r>
              <a:rPr lang="en-US" altLang="en-US" sz="2400" dirty="0" smtClean="0">
                <a:latin typeface="Arial" charset="0"/>
                <a:cs typeface="Arial" charset="0"/>
              </a:rPr>
              <a:t>The breadth-first traversal visits all nodes at depth </a:t>
            </a:r>
            <a:r>
              <a:rPr lang="en-US" altLang="en-US" sz="2400" i="1" dirty="0" err="1" smtClean="0"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US" altLang="en-US" sz="2400" dirty="0" smtClean="0">
                <a:latin typeface="Arial" charset="0"/>
                <a:cs typeface="Arial" charset="0"/>
              </a:rPr>
              <a:t> before proceeding onto depth </a:t>
            </a:r>
            <a:r>
              <a:rPr lang="en-US" altLang="en-US" sz="2400" i="1" dirty="0" err="1" smtClean="0"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US" altLang="en-US" sz="2400" dirty="0" smtClean="0">
                <a:latin typeface="Times New Roman" pitchFamily="18" charset="0"/>
                <a:cs typeface="Times New Roman" pitchFamily="18" charset="0"/>
              </a:rPr>
              <a:t> + 1</a:t>
            </a:r>
            <a:endParaRPr lang="en-US" altLang="en-US" sz="2400" dirty="0" smtClean="0">
              <a:latin typeface="Arial" charset="0"/>
              <a:cs typeface="Arial" charset="0"/>
            </a:endParaRPr>
          </a:p>
          <a:p>
            <a:pPr marL="914400" lvl="1" indent="-457200"/>
            <a:r>
              <a:rPr lang="en-US" altLang="en-US" sz="2400" dirty="0" smtClean="0">
                <a:latin typeface="Arial" charset="0"/>
                <a:cs typeface="Arial" charset="0"/>
              </a:rPr>
              <a:t>Easy to implement using a queue</a:t>
            </a:r>
          </a:p>
          <a:p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9B991A-6DDA-CC49-A89C-0F0C85005881}" type="slidenum">
              <a:rPr lang="en-US" smtClean="0"/>
              <a:t>7</a:t>
            </a:fld>
            <a:endParaRPr lang="en-US"/>
          </a:p>
        </p:txBody>
      </p:sp>
      <p:pic>
        <p:nvPicPr>
          <p:cNvPr id="6" name="Picture 4" descr="t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835150" y="3195637"/>
            <a:ext cx="4932363" cy="2519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819400" y="6019800"/>
            <a:ext cx="42037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en-US" altLang="en-US" sz="2400" dirty="0" smtClean="0"/>
              <a:t>Order:  A B H C D G I E F J </a:t>
            </a:r>
            <a:r>
              <a:rPr lang="en-US" altLang="en-US" sz="2400" dirty="0" smtClean="0"/>
              <a:t>K</a:t>
            </a:r>
            <a:endParaRPr lang="en-US" altLang="en-US" sz="2400" dirty="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>
                <a:latin typeface="Arial" charset="0"/>
                <a:cs typeface="Arial" charset="0"/>
              </a:rPr>
              <a:t>Breadth-First Traversal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600201"/>
            <a:ext cx="8458200" cy="2514599"/>
          </a:xfrm>
        </p:spPr>
        <p:txBody>
          <a:bodyPr/>
          <a:lstStyle/>
          <a:p>
            <a:pPr>
              <a:buFont typeface="Arial" charset="0"/>
              <a:buNone/>
            </a:pPr>
            <a:r>
              <a:rPr lang="en-US" altLang="en-US" sz="2800" dirty="0" smtClean="0">
                <a:latin typeface="Arial" charset="0"/>
                <a:cs typeface="Arial" charset="0"/>
              </a:rPr>
              <a:t>	Breadth-first traversals visit all nodes at a given depth</a:t>
            </a:r>
            <a:endParaRPr lang="en-US" altLang="en-US" sz="2800" dirty="0" smtClean="0">
              <a:latin typeface="Arial" charset="0"/>
              <a:cs typeface="Arial" charset="0"/>
            </a:endParaRPr>
          </a:p>
          <a:p>
            <a:pPr lvl="1"/>
            <a:r>
              <a:rPr lang="en-US" altLang="en-US" sz="2400" dirty="0" smtClean="0">
                <a:latin typeface="Arial" charset="0"/>
                <a:cs typeface="Arial" charset="0"/>
              </a:rPr>
              <a:t>Memory may be expensive</a:t>
            </a:r>
            <a:r>
              <a:rPr lang="en-US" altLang="en-US" sz="2400" dirty="0" smtClean="0">
                <a:latin typeface="Arial" charset="0"/>
                <a:cs typeface="Arial" charset="0"/>
              </a:rPr>
              <a:t>:  </a:t>
            </a:r>
            <a:r>
              <a:rPr lang="en-US" altLang="en-US" sz="2400" dirty="0" smtClean="0">
                <a:latin typeface="Arial" charset="0"/>
                <a:cs typeface="Arial" charset="0"/>
              </a:rPr>
              <a:t>max </a:t>
            </a:r>
            <a:r>
              <a:rPr lang="en-US" altLang="en-US" sz="2400" dirty="0" smtClean="0">
                <a:latin typeface="Arial" charset="0"/>
                <a:cs typeface="Arial" charset="0"/>
              </a:rPr>
              <a:t>nodes at</a:t>
            </a:r>
            <a:r>
              <a:rPr lang="en-US" altLang="en-US" sz="2400" dirty="0" smtClean="0">
                <a:latin typeface="Arial" charset="0"/>
                <a:cs typeface="Arial" charset="0"/>
              </a:rPr>
              <a:t> given depth</a:t>
            </a:r>
          </a:p>
          <a:p>
            <a:pPr lvl="1">
              <a:buNone/>
            </a:pPr>
            <a:endParaRPr lang="en-US" altLang="en-US" sz="2400" dirty="0">
              <a:latin typeface="Arial" charset="0"/>
              <a:cs typeface="Arial" charset="0"/>
            </a:endParaRPr>
          </a:p>
          <a:p>
            <a:pPr lvl="1">
              <a:buNone/>
            </a:pPr>
            <a:endParaRPr lang="en-US" altLang="en-US" dirty="0">
              <a:latin typeface="Arial" charset="0"/>
              <a:cs typeface="Arial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3393294"/>
            <a:ext cx="9144000" cy="21113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 eaLnBrk="0" hangingPunct="0">
              <a:spcBef>
                <a:spcPct val="20000"/>
              </a:spcBef>
              <a:buFont typeface="Arial" charset="0"/>
              <a:buChar char="–"/>
            </a:pPr>
            <a:r>
              <a:rPr lang="en-US" altLang="en-US" sz="2800" dirty="0" smtClean="0">
                <a:solidFill>
                  <a:prstClr val="black"/>
                </a:solidFill>
              </a:rPr>
              <a:t>Create a queue and push the root node onto</a:t>
            </a:r>
            <a:r>
              <a:rPr lang="en-US" altLang="en-US" sz="2800" dirty="0" smtClean="0">
                <a:solidFill>
                  <a:prstClr val="black"/>
                </a:solidFill>
              </a:rPr>
              <a:t> queue</a:t>
            </a:r>
            <a:endParaRPr lang="en-US" altLang="en-US" sz="2800" dirty="0" smtClean="0">
              <a:solidFill>
                <a:prstClr val="black"/>
              </a:solidFill>
            </a:endParaRPr>
          </a:p>
          <a:p>
            <a:pPr marL="742950" lvl="1" indent="-285750" eaLnBrk="0" hangingPunct="0">
              <a:spcBef>
                <a:spcPct val="20000"/>
              </a:spcBef>
              <a:buFont typeface="Arial" charset="0"/>
              <a:buChar char="–"/>
            </a:pPr>
            <a:r>
              <a:rPr lang="en-US" altLang="en-US" sz="2800" dirty="0" smtClean="0">
                <a:solidFill>
                  <a:prstClr val="black"/>
                </a:solidFill>
              </a:rPr>
              <a:t>While the queue is not empty:</a:t>
            </a:r>
          </a:p>
          <a:p>
            <a:pPr marL="1143000" lvl="2" indent="-228600" eaLnBrk="0" hangingPunct="0">
              <a:spcBef>
                <a:spcPct val="20000"/>
              </a:spcBef>
              <a:buFont typeface="Arial" charset="0"/>
              <a:buChar char="•"/>
            </a:pPr>
            <a:r>
              <a:rPr lang="en-US" altLang="en-US" sz="2000" dirty="0" smtClean="0">
                <a:solidFill>
                  <a:prstClr val="black"/>
                </a:solidFill>
              </a:rPr>
              <a:t>Push all of its children of the front node onto the queue</a:t>
            </a:r>
          </a:p>
          <a:p>
            <a:pPr marL="1143000" lvl="2" indent="-228600" eaLnBrk="0" hangingPunct="0">
              <a:spcBef>
                <a:spcPct val="20000"/>
              </a:spcBef>
              <a:buFont typeface="Arial" charset="0"/>
              <a:buChar char="•"/>
            </a:pPr>
            <a:r>
              <a:rPr lang="en-US" altLang="en-US" sz="2000" dirty="0" smtClean="0">
                <a:solidFill>
                  <a:prstClr val="black"/>
                </a:solidFill>
              </a:rPr>
              <a:t>Pop the front node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414322487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Game tree for chess would need BFS</a:t>
            </a:r>
          </a:p>
          <a:p>
            <a:r>
              <a:rPr lang="en-US" dirty="0" smtClean="0"/>
              <a:t>Expression printing for language processors will need pre-order / post-order DFS depending on the processor</a:t>
            </a:r>
          </a:p>
          <a:p>
            <a:r>
              <a:rPr lang="en-US" dirty="0" smtClean="0"/>
              <a:t>Deleting nodes in binary search trees needs </a:t>
            </a:r>
            <a:r>
              <a:rPr lang="en-US" dirty="0" err="1" smtClean="0"/>
              <a:t>postorder</a:t>
            </a:r>
            <a:r>
              <a:rPr lang="en-US" dirty="0" smtClean="0"/>
              <a:t> traversal (will see this later)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7297</TotalTime>
  <Words>2105</Words>
  <Application>Microsoft Macintosh PowerPoint</Application>
  <PresentationFormat>On-screen Show (4:3)</PresentationFormat>
  <Paragraphs>334</Paragraphs>
  <Slides>57</Slides>
  <Notes>49</Notes>
  <HiddenSlides>0</HiddenSlides>
  <MMClips>0</MMClips>
  <ScaleCrop>false</ScaleCrop>
  <HeadingPairs>
    <vt:vector size="4" baseType="variant">
      <vt:variant>
        <vt:lpstr>Design Template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58" baseType="lpstr">
      <vt:lpstr>Office Theme</vt:lpstr>
      <vt:lpstr>More Trees</vt:lpstr>
      <vt:lpstr>Last time.. </vt:lpstr>
      <vt:lpstr>Morris Traversal  No stacks, no recursion!</vt:lpstr>
      <vt:lpstr>Slide 4</vt:lpstr>
      <vt:lpstr>Morris Traversal</vt:lpstr>
      <vt:lpstr>Morris Traversal</vt:lpstr>
      <vt:lpstr>Breadth first traversal</vt:lpstr>
      <vt:lpstr>Breadth-First Traversal</vt:lpstr>
      <vt:lpstr>Applications</vt:lpstr>
      <vt:lpstr>Binary Search Trees</vt:lpstr>
      <vt:lpstr>Binary Search Trees</vt:lpstr>
      <vt:lpstr>Binary Search Trees</vt:lpstr>
      <vt:lpstr>Definition</vt:lpstr>
      <vt:lpstr>Examples</vt:lpstr>
      <vt:lpstr>Examples</vt:lpstr>
      <vt:lpstr>Examples</vt:lpstr>
      <vt:lpstr>Duplicate Elements</vt:lpstr>
      <vt:lpstr>Implementation</vt:lpstr>
      <vt:lpstr>Finding the Minimum Object</vt:lpstr>
      <vt:lpstr>Finding the Maximum Object</vt:lpstr>
      <vt:lpstr>Find</vt:lpstr>
      <vt:lpstr>Insert</vt:lpstr>
      <vt:lpstr>Insert</vt:lpstr>
      <vt:lpstr>Insert</vt:lpstr>
      <vt:lpstr>Insert</vt:lpstr>
      <vt:lpstr>Insert</vt:lpstr>
      <vt:lpstr>Insert</vt:lpstr>
      <vt:lpstr>Insert</vt:lpstr>
      <vt:lpstr>Insert</vt:lpstr>
      <vt:lpstr>Insert</vt:lpstr>
      <vt:lpstr>Insert</vt:lpstr>
      <vt:lpstr>Erase</vt:lpstr>
      <vt:lpstr>Erase</vt:lpstr>
      <vt:lpstr>Erase</vt:lpstr>
      <vt:lpstr>Erase</vt:lpstr>
      <vt:lpstr>Erase</vt:lpstr>
      <vt:lpstr>Erase</vt:lpstr>
      <vt:lpstr>Erase</vt:lpstr>
      <vt:lpstr>Erase</vt:lpstr>
      <vt:lpstr>Erase</vt:lpstr>
      <vt:lpstr>Erase</vt:lpstr>
      <vt:lpstr>Erase</vt:lpstr>
      <vt:lpstr>Erase</vt:lpstr>
      <vt:lpstr>Erase</vt:lpstr>
      <vt:lpstr>Erase</vt:lpstr>
      <vt:lpstr>Erase</vt:lpstr>
      <vt:lpstr>Erase</vt:lpstr>
      <vt:lpstr>Erase</vt:lpstr>
      <vt:lpstr>Erase</vt:lpstr>
      <vt:lpstr>Erase</vt:lpstr>
      <vt:lpstr>Erase</vt:lpstr>
      <vt:lpstr>Erase</vt:lpstr>
      <vt:lpstr>Erase</vt:lpstr>
      <vt:lpstr>Erase</vt:lpstr>
      <vt:lpstr>Previous and Next Objects</vt:lpstr>
      <vt:lpstr>Previous and Next Objects</vt:lpstr>
      <vt:lpstr>Finding the kth Object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Shweta Agrawal</dc:creator>
  <cp:lastModifiedBy>Shweta Agrawal</cp:lastModifiedBy>
  <cp:revision>18</cp:revision>
  <dcterms:created xsi:type="dcterms:W3CDTF">2014-08-13T09:03:43Z</dcterms:created>
  <dcterms:modified xsi:type="dcterms:W3CDTF">2014-08-18T10:41:18Z</dcterms:modified>
</cp:coreProperties>
</file>